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3"/>
  </p:notesMasterIdLst>
  <p:handoutMasterIdLst>
    <p:handoutMasterId r:id="rId54"/>
  </p:handoutMasterIdLst>
  <p:sldIdLst>
    <p:sldId id="336" r:id="rId2"/>
    <p:sldId id="380" r:id="rId3"/>
    <p:sldId id="337" r:id="rId4"/>
    <p:sldId id="338" r:id="rId5"/>
    <p:sldId id="378" r:id="rId6"/>
    <p:sldId id="295" r:id="rId7"/>
    <p:sldId id="318" r:id="rId8"/>
    <p:sldId id="367" r:id="rId9"/>
    <p:sldId id="327" r:id="rId10"/>
    <p:sldId id="315" r:id="rId11"/>
    <p:sldId id="278" r:id="rId12"/>
    <p:sldId id="341" r:id="rId13"/>
    <p:sldId id="326" r:id="rId14"/>
    <p:sldId id="366" r:id="rId15"/>
    <p:sldId id="343" r:id="rId16"/>
    <p:sldId id="344" r:id="rId17"/>
    <p:sldId id="345" r:id="rId18"/>
    <p:sldId id="346" r:id="rId19"/>
    <p:sldId id="348" r:id="rId20"/>
    <p:sldId id="349" r:id="rId21"/>
    <p:sldId id="368" r:id="rId22"/>
    <p:sldId id="332" r:id="rId23"/>
    <p:sldId id="375" r:id="rId24"/>
    <p:sldId id="376" r:id="rId25"/>
    <p:sldId id="369" r:id="rId26"/>
    <p:sldId id="370" r:id="rId27"/>
    <p:sldId id="371" r:id="rId28"/>
    <p:sldId id="372" r:id="rId29"/>
    <p:sldId id="373" r:id="rId30"/>
    <p:sldId id="363" r:id="rId31"/>
    <p:sldId id="374" r:id="rId32"/>
    <p:sldId id="381" r:id="rId33"/>
    <p:sldId id="383" r:id="rId34"/>
    <p:sldId id="384" r:id="rId35"/>
    <p:sldId id="385" r:id="rId36"/>
    <p:sldId id="395" r:id="rId37"/>
    <p:sldId id="401" r:id="rId38"/>
    <p:sldId id="387" r:id="rId39"/>
    <p:sldId id="396" r:id="rId40"/>
    <p:sldId id="397" r:id="rId41"/>
    <p:sldId id="398" r:id="rId42"/>
    <p:sldId id="399" r:id="rId43"/>
    <p:sldId id="400" r:id="rId44"/>
    <p:sldId id="388" r:id="rId45"/>
    <p:sldId id="402" r:id="rId46"/>
    <p:sldId id="389" r:id="rId47"/>
    <p:sldId id="390" r:id="rId48"/>
    <p:sldId id="392" r:id="rId49"/>
    <p:sldId id="393" r:id="rId50"/>
    <p:sldId id="394" r:id="rId51"/>
    <p:sldId id="379"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346" userDrawn="1">
          <p15:clr>
            <a:srgbClr val="A4A3A4"/>
          </p15:clr>
        </p15:guide>
        <p15:guide id="4" pos="385" userDrawn="1">
          <p15:clr>
            <a:srgbClr val="A4A3A4"/>
          </p15:clr>
        </p15:guide>
        <p15:guide id="5" pos="5375" userDrawn="1">
          <p15:clr>
            <a:srgbClr val="A4A3A4"/>
          </p15:clr>
        </p15:guide>
        <p15:guide id="6" orient="horz" pos="1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C3E6"/>
    <a:srgbClr val="D9D9D9"/>
    <a:srgbClr val="404040"/>
    <a:srgbClr val="5865FF"/>
    <a:srgbClr val="B1DC51"/>
    <a:srgbClr val="F6B25B"/>
    <a:srgbClr val="FB95CD"/>
    <a:srgbClr val="CC0000"/>
    <a:srgbClr val="F6EAEA"/>
    <a:srgbClr val="1F95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8603FDC-E32A-4AB5-989C-0864C3EAD2B8}" styleName="テーマ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FECB4D8-DB02-4DC6-A0A2-4F2EBAE1DC90}" styleName="中間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濃色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4" autoAdjust="0"/>
    <p:restoredTop sz="94660"/>
  </p:normalViewPr>
  <p:slideViewPr>
    <p:cSldViewPr snapToGrid="0" showGuides="1">
      <p:cViewPr varScale="1">
        <p:scale>
          <a:sx n="114" d="100"/>
          <a:sy n="114" d="100"/>
        </p:scale>
        <p:origin x="376" y="76"/>
      </p:cViewPr>
      <p:guideLst>
        <p:guide orient="horz" pos="2160"/>
        <p:guide pos="2880"/>
        <p:guide orient="horz" pos="346"/>
        <p:guide pos="385"/>
        <p:guide pos="5375"/>
        <p:guide orient="horz" pos="1434"/>
      </p:guideLst>
    </p:cSldViewPr>
  </p:slideViewPr>
  <p:notesTextViewPr>
    <p:cViewPr>
      <p:scale>
        <a:sx n="1" d="1"/>
        <a:sy n="1" d="1"/>
      </p:scale>
      <p:origin x="0" y="0"/>
    </p:cViewPr>
  </p:notesTextViewPr>
  <p:sorterViewPr>
    <p:cViewPr>
      <p:scale>
        <a:sx n="66" d="100"/>
        <a:sy n="66" d="100"/>
      </p:scale>
      <p:origin x="0" y="2920"/>
    </p:cViewPr>
  </p:sorterViewPr>
  <p:notesViewPr>
    <p:cSldViewPr snapToGrid="0" showGuides="1">
      <p:cViewPr varScale="1">
        <p:scale>
          <a:sx n="78" d="100"/>
          <a:sy n="78" d="100"/>
        </p:scale>
        <p:origin x="258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D:\Users\J0814954\Documents\&#12354;&#12540;&#12427;\FFWW\2015.4&#65374;\&#12422;&#12417;&#12415;\HGT&#65426;&#65427;\&#12498;&#12450;&#12522;&#12531;&#12464;_&#12469;&#12510;&#12522;&#12540;1117ver+&#20998;&#265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分析!$C$2</c:f>
              <c:strCache>
                <c:ptCount val="1"/>
                <c:pt idx="0">
                  <c:v>A.M.</c:v>
                </c:pt>
              </c:strCache>
            </c:strRef>
          </c:tx>
          <c:spPr>
            <a:ln w="28575">
              <a:noFill/>
            </a:ln>
          </c:spPr>
          <c:xVal>
            <c:numRef>
              <c:f>分析!$C$20</c:f>
              <c:numCache>
                <c:formatCode>General</c:formatCode>
                <c:ptCount val="1"/>
                <c:pt idx="0">
                  <c:v>-18</c:v>
                </c:pt>
              </c:numCache>
            </c:numRef>
          </c:xVal>
          <c:yVal>
            <c:numRef>
              <c:f>分析!$C$21</c:f>
              <c:numCache>
                <c:formatCode>General</c:formatCode>
                <c:ptCount val="1"/>
                <c:pt idx="0">
                  <c:v>13</c:v>
                </c:pt>
              </c:numCache>
            </c:numRef>
          </c:yVal>
          <c:smooth val="0"/>
          <c:extLst xmlns:c16r2="http://schemas.microsoft.com/office/drawing/2015/06/chart">
            <c:ext xmlns:c16="http://schemas.microsoft.com/office/drawing/2014/chart" uri="{C3380CC4-5D6E-409C-BE32-E72D297353CC}">
              <c16:uniqueId val="{00000000-F4D1-46BA-9AA4-AD2D72A9962B}"/>
            </c:ext>
          </c:extLst>
        </c:ser>
        <c:ser>
          <c:idx val="1"/>
          <c:order val="1"/>
          <c:tx>
            <c:strRef>
              <c:f>分析!$D$2</c:f>
              <c:strCache>
                <c:ptCount val="1"/>
                <c:pt idx="0">
                  <c:v>G.K.</c:v>
                </c:pt>
              </c:strCache>
            </c:strRef>
          </c:tx>
          <c:spPr>
            <a:ln w="28575">
              <a:noFill/>
            </a:ln>
          </c:spPr>
          <c:xVal>
            <c:numRef>
              <c:f>分析!$D$20</c:f>
              <c:numCache>
                <c:formatCode>General</c:formatCode>
                <c:ptCount val="1"/>
                <c:pt idx="0">
                  <c:v>-2</c:v>
                </c:pt>
              </c:numCache>
            </c:numRef>
          </c:xVal>
          <c:yVal>
            <c:numRef>
              <c:f>分析!$D$21</c:f>
              <c:numCache>
                <c:formatCode>General</c:formatCode>
                <c:ptCount val="1"/>
                <c:pt idx="0">
                  <c:v>20</c:v>
                </c:pt>
              </c:numCache>
            </c:numRef>
          </c:yVal>
          <c:smooth val="0"/>
          <c:extLst xmlns:c16r2="http://schemas.microsoft.com/office/drawing/2015/06/chart">
            <c:ext xmlns:c16="http://schemas.microsoft.com/office/drawing/2014/chart" uri="{C3380CC4-5D6E-409C-BE32-E72D297353CC}">
              <c16:uniqueId val="{00000001-F4D1-46BA-9AA4-AD2D72A9962B}"/>
            </c:ext>
          </c:extLst>
        </c:ser>
        <c:ser>
          <c:idx val="2"/>
          <c:order val="2"/>
          <c:tx>
            <c:strRef>
              <c:f>分析!$E$2</c:f>
              <c:strCache>
                <c:ptCount val="1"/>
                <c:pt idx="0">
                  <c:v>Y.A.</c:v>
                </c:pt>
              </c:strCache>
            </c:strRef>
          </c:tx>
          <c:spPr>
            <a:ln w="28575">
              <a:noFill/>
            </a:ln>
          </c:spPr>
          <c:xVal>
            <c:numRef>
              <c:f>分析!$E$20</c:f>
              <c:numCache>
                <c:formatCode>General</c:formatCode>
                <c:ptCount val="1"/>
                <c:pt idx="0">
                  <c:v>31</c:v>
                </c:pt>
              </c:numCache>
            </c:numRef>
          </c:xVal>
          <c:yVal>
            <c:numRef>
              <c:f>分析!$E$21</c:f>
              <c:numCache>
                <c:formatCode>General</c:formatCode>
                <c:ptCount val="1"/>
                <c:pt idx="0">
                  <c:v>-13</c:v>
                </c:pt>
              </c:numCache>
            </c:numRef>
          </c:yVal>
          <c:smooth val="0"/>
          <c:extLst xmlns:c16r2="http://schemas.microsoft.com/office/drawing/2015/06/chart">
            <c:ext xmlns:c16="http://schemas.microsoft.com/office/drawing/2014/chart" uri="{C3380CC4-5D6E-409C-BE32-E72D297353CC}">
              <c16:uniqueId val="{00000002-F4D1-46BA-9AA4-AD2D72A9962B}"/>
            </c:ext>
          </c:extLst>
        </c:ser>
        <c:ser>
          <c:idx val="3"/>
          <c:order val="3"/>
          <c:tx>
            <c:strRef>
              <c:f>分析!$F$2</c:f>
              <c:strCache>
                <c:ptCount val="1"/>
                <c:pt idx="0">
                  <c:v>Y.M.</c:v>
                </c:pt>
              </c:strCache>
            </c:strRef>
          </c:tx>
          <c:spPr>
            <a:ln w="28575">
              <a:noFill/>
            </a:ln>
          </c:spPr>
          <c:xVal>
            <c:numRef>
              <c:f>分析!$F$20</c:f>
              <c:numCache>
                <c:formatCode>General</c:formatCode>
                <c:ptCount val="1"/>
                <c:pt idx="0">
                  <c:v>5</c:v>
                </c:pt>
              </c:numCache>
            </c:numRef>
          </c:xVal>
          <c:yVal>
            <c:numRef>
              <c:f>分析!$F$21</c:f>
              <c:numCache>
                <c:formatCode>General</c:formatCode>
                <c:ptCount val="1"/>
                <c:pt idx="0">
                  <c:v>13</c:v>
                </c:pt>
              </c:numCache>
            </c:numRef>
          </c:yVal>
          <c:smooth val="0"/>
          <c:extLst xmlns:c16r2="http://schemas.microsoft.com/office/drawing/2015/06/chart">
            <c:ext xmlns:c16="http://schemas.microsoft.com/office/drawing/2014/chart" uri="{C3380CC4-5D6E-409C-BE32-E72D297353CC}">
              <c16:uniqueId val="{00000003-F4D1-46BA-9AA4-AD2D72A9962B}"/>
            </c:ext>
          </c:extLst>
        </c:ser>
        <c:ser>
          <c:idx val="4"/>
          <c:order val="4"/>
          <c:tx>
            <c:strRef>
              <c:f>分析!$G$2</c:f>
              <c:strCache>
                <c:ptCount val="1"/>
                <c:pt idx="0">
                  <c:v>W.S.</c:v>
                </c:pt>
              </c:strCache>
            </c:strRef>
          </c:tx>
          <c:spPr>
            <a:ln w="28575">
              <a:noFill/>
            </a:ln>
          </c:spPr>
          <c:xVal>
            <c:numRef>
              <c:f>分析!$G$20</c:f>
              <c:numCache>
                <c:formatCode>General</c:formatCode>
                <c:ptCount val="1"/>
                <c:pt idx="0">
                  <c:v>-11</c:v>
                </c:pt>
              </c:numCache>
            </c:numRef>
          </c:xVal>
          <c:yVal>
            <c:numRef>
              <c:f>分析!$G$21</c:f>
              <c:numCache>
                <c:formatCode>General</c:formatCode>
                <c:ptCount val="1"/>
                <c:pt idx="0">
                  <c:v>4</c:v>
                </c:pt>
              </c:numCache>
            </c:numRef>
          </c:yVal>
          <c:smooth val="0"/>
          <c:extLst xmlns:c16r2="http://schemas.microsoft.com/office/drawing/2015/06/chart">
            <c:ext xmlns:c16="http://schemas.microsoft.com/office/drawing/2014/chart" uri="{C3380CC4-5D6E-409C-BE32-E72D297353CC}">
              <c16:uniqueId val="{00000004-F4D1-46BA-9AA4-AD2D72A9962B}"/>
            </c:ext>
          </c:extLst>
        </c:ser>
        <c:ser>
          <c:idx val="5"/>
          <c:order val="5"/>
          <c:tx>
            <c:strRef>
              <c:f>分析!$H$2</c:f>
              <c:strCache>
                <c:ptCount val="1"/>
                <c:pt idx="0">
                  <c:v>A.T.</c:v>
                </c:pt>
              </c:strCache>
            </c:strRef>
          </c:tx>
          <c:spPr>
            <a:ln w="28575">
              <a:noFill/>
            </a:ln>
          </c:spPr>
          <c:xVal>
            <c:numRef>
              <c:f>分析!$H$20</c:f>
              <c:numCache>
                <c:formatCode>General</c:formatCode>
                <c:ptCount val="1"/>
                <c:pt idx="0">
                  <c:v>-18</c:v>
                </c:pt>
              </c:numCache>
            </c:numRef>
          </c:xVal>
          <c:yVal>
            <c:numRef>
              <c:f>分析!$H$21</c:f>
              <c:numCache>
                <c:formatCode>General</c:formatCode>
                <c:ptCount val="1"/>
                <c:pt idx="0">
                  <c:v>3</c:v>
                </c:pt>
              </c:numCache>
            </c:numRef>
          </c:yVal>
          <c:smooth val="0"/>
          <c:extLst xmlns:c16r2="http://schemas.microsoft.com/office/drawing/2015/06/chart">
            <c:ext xmlns:c16="http://schemas.microsoft.com/office/drawing/2014/chart" uri="{C3380CC4-5D6E-409C-BE32-E72D297353CC}">
              <c16:uniqueId val="{00000005-F4D1-46BA-9AA4-AD2D72A9962B}"/>
            </c:ext>
          </c:extLst>
        </c:ser>
        <c:ser>
          <c:idx val="6"/>
          <c:order val="6"/>
          <c:tx>
            <c:strRef>
              <c:f>分析!$I$2</c:f>
              <c:strCache>
                <c:ptCount val="1"/>
                <c:pt idx="0">
                  <c:v>M.A.</c:v>
                </c:pt>
              </c:strCache>
            </c:strRef>
          </c:tx>
          <c:spPr>
            <a:ln w="28575">
              <a:noFill/>
            </a:ln>
          </c:spPr>
          <c:xVal>
            <c:numRef>
              <c:f>分析!$I$20</c:f>
              <c:numCache>
                <c:formatCode>General</c:formatCode>
                <c:ptCount val="1"/>
                <c:pt idx="0">
                  <c:v>28</c:v>
                </c:pt>
              </c:numCache>
            </c:numRef>
          </c:xVal>
          <c:yVal>
            <c:numRef>
              <c:f>分析!$I$21</c:f>
              <c:numCache>
                <c:formatCode>General</c:formatCode>
                <c:ptCount val="1"/>
                <c:pt idx="0">
                  <c:v>-9</c:v>
                </c:pt>
              </c:numCache>
            </c:numRef>
          </c:yVal>
          <c:smooth val="0"/>
          <c:extLst xmlns:c16r2="http://schemas.microsoft.com/office/drawing/2015/06/chart">
            <c:ext xmlns:c16="http://schemas.microsoft.com/office/drawing/2014/chart" uri="{C3380CC4-5D6E-409C-BE32-E72D297353CC}">
              <c16:uniqueId val="{00000006-F4D1-46BA-9AA4-AD2D72A9962B}"/>
            </c:ext>
          </c:extLst>
        </c:ser>
        <c:ser>
          <c:idx val="7"/>
          <c:order val="7"/>
          <c:tx>
            <c:strRef>
              <c:f>分析!$J$2</c:f>
              <c:strCache>
                <c:ptCount val="1"/>
                <c:pt idx="0">
                  <c:v>M.I.</c:v>
                </c:pt>
              </c:strCache>
            </c:strRef>
          </c:tx>
          <c:spPr>
            <a:ln w="28575">
              <a:noFill/>
            </a:ln>
          </c:spPr>
          <c:xVal>
            <c:numRef>
              <c:f>分析!$J$20</c:f>
              <c:numCache>
                <c:formatCode>General</c:formatCode>
                <c:ptCount val="1"/>
                <c:pt idx="0">
                  <c:v>-8</c:v>
                </c:pt>
              </c:numCache>
            </c:numRef>
          </c:xVal>
          <c:yVal>
            <c:numRef>
              <c:f>分析!$J$21</c:f>
              <c:numCache>
                <c:formatCode>General</c:formatCode>
                <c:ptCount val="1"/>
                <c:pt idx="0">
                  <c:v>-1</c:v>
                </c:pt>
              </c:numCache>
            </c:numRef>
          </c:yVal>
          <c:smooth val="0"/>
          <c:extLst xmlns:c16r2="http://schemas.microsoft.com/office/drawing/2015/06/chart">
            <c:ext xmlns:c16="http://schemas.microsoft.com/office/drawing/2014/chart" uri="{C3380CC4-5D6E-409C-BE32-E72D297353CC}">
              <c16:uniqueId val="{00000007-F4D1-46BA-9AA4-AD2D72A9962B}"/>
            </c:ext>
          </c:extLst>
        </c:ser>
        <c:ser>
          <c:idx val="8"/>
          <c:order val="8"/>
          <c:tx>
            <c:strRef>
              <c:f>分析!$K$2</c:f>
              <c:strCache>
                <c:ptCount val="1"/>
                <c:pt idx="0">
                  <c:v>H.S.</c:v>
                </c:pt>
              </c:strCache>
            </c:strRef>
          </c:tx>
          <c:spPr>
            <a:ln w="28575">
              <a:noFill/>
            </a:ln>
          </c:spPr>
          <c:xVal>
            <c:numRef>
              <c:f>分析!$K$20</c:f>
              <c:numCache>
                <c:formatCode>General</c:formatCode>
                <c:ptCount val="1"/>
                <c:pt idx="0">
                  <c:v>-16</c:v>
                </c:pt>
              </c:numCache>
            </c:numRef>
          </c:xVal>
          <c:yVal>
            <c:numRef>
              <c:f>分析!$K$21</c:f>
              <c:numCache>
                <c:formatCode>General</c:formatCode>
                <c:ptCount val="1"/>
                <c:pt idx="0">
                  <c:v>6</c:v>
                </c:pt>
              </c:numCache>
            </c:numRef>
          </c:yVal>
          <c:smooth val="0"/>
          <c:extLst xmlns:c16r2="http://schemas.microsoft.com/office/drawing/2015/06/chart">
            <c:ext xmlns:c16="http://schemas.microsoft.com/office/drawing/2014/chart" uri="{C3380CC4-5D6E-409C-BE32-E72D297353CC}">
              <c16:uniqueId val="{00000008-F4D1-46BA-9AA4-AD2D72A9962B}"/>
            </c:ext>
          </c:extLst>
        </c:ser>
        <c:ser>
          <c:idx val="9"/>
          <c:order val="9"/>
          <c:tx>
            <c:strRef>
              <c:f>分析!$L$2</c:f>
              <c:strCache>
                <c:ptCount val="1"/>
                <c:pt idx="0">
                  <c:v>A.K.</c:v>
                </c:pt>
              </c:strCache>
            </c:strRef>
          </c:tx>
          <c:spPr>
            <a:ln w="28575">
              <a:noFill/>
            </a:ln>
          </c:spPr>
          <c:xVal>
            <c:numRef>
              <c:f>分析!$L$20</c:f>
              <c:numCache>
                <c:formatCode>General</c:formatCode>
                <c:ptCount val="1"/>
                <c:pt idx="0">
                  <c:v>15</c:v>
                </c:pt>
              </c:numCache>
            </c:numRef>
          </c:xVal>
          <c:yVal>
            <c:numRef>
              <c:f>分析!$L$21</c:f>
              <c:numCache>
                <c:formatCode>General</c:formatCode>
                <c:ptCount val="1"/>
                <c:pt idx="0">
                  <c:v>-11</c:v>
                </c:pt>
              </c:numCache>
            </c:numRef>
          </c:yVal>
          <c:smooth val="0"/>
          <c:extLst xmlns:c16r2="http://schemas.microsoft.com/office/drawing/2015/06/chart">
            <c:ext xmlns:c16="http://schemas.microsoft.com/office/drawing/2014/chart" uri="{C3380CC4-5D6E-409C-BE32-E72D297353CC}">
              <c16:uniqueId val="{00000009-F4D1-46BA-9AA4-AD2D72A9962B}"/>
            </c:ext>
          </c:extLst>
        </c:ser>
        <c:ser>
          <c:idx val="10"/>
          <c:order val="10"/>
          <c:tx>
            <c:strRef>
              <c:f>分析!$N$2</c:f>
              <c:strCache>
                <c:ptCount val="1"/>
                <c:pt idx="0">
                  <c:v>Y.T.</c:v>
                </c:pt>
              </c:strCache>
            </c:strRef>
          </c:tx>
          <c:spPr>
            <a:ln w="28575">
              <a:noFill/>
            </a:ln>
          </c:spPr>
          <c:xVal>
            <c:numRef>
              <c:f>分析!$N$20</c:f>
              <c:numCache>
                <c:formatCode>General</c:formatCode>
                <c:ptCount val="1"/>
                <c:pt idx="0">
                  <c:v>-10</c:v>
                </c:pt>
              </c:numCache>
            </c:numRef>
          </c:xVal>
          <c:yVal>
            <c:numRef>
              <c:f>分析!$N$21</c:f>
              <c:numCache>
                <c:formatCode>General</c:formatCode>
                <c:ptCount val="1"/>
                <c:pt idx="0">
                  <c:v>4</c:v>
                </c:pt>
              </c:numCache>
            </c:numRef>
          </c:yVal>
          <c:smooth val="0"/>
          <c:extLst xmlns:c16r2="http://schemas.microsoft.com/office/drawing/2015/06/chart">
            <c:ext xmlns:c16="http://schemas.microsoft.com/office/drawing/2014/chart" uri="{C3380CC4-5D6E-409C-BE32-E72D297353CC}">
              <c16:uniqueId val="{0000000A-F4D1-46BA-9AA4-AD2D72A9962B}"/>
            </c:ext>
          </c:extLst>
        </c:ser>
        <c:ser>
          <c:idx val="11"/>
          <c:order val="11"/>
          <c:tx>
            <c:strRef>
              <c:f>分析!$O$2</c:f>
              <c:strCache>
                <c:ptCount val="1"/>
                <c:pt idx="0">
                  <c:v>S.T.</c:v>
                </c:pt>
              </c:strCache>
            </c:strRef>
          </c:tx>
          <c:spPr>
            <a:ln w="28575">
              <a:noFill/>
            </a:ln>
          </c:spPr>
          <c:xVal>
            <c:numRef>
              <c:f>分析!$O$20</c:f>
              <c:numCache>
                <c:formatCode>General</c:formatCode>
                <c:ptCount val="1"/>
                <c:pt idx="0">
                  <c:v>1</c:v>
                </c:pt>
              </c:numCache>
            </c:numRef>
          </c:xVal>
          <c:yVal>
            <c:numRef>
              <c:f>分析!$O$21</c:f>
              <c:numCache>
                <c:formatCode>General</c:formatCode>
                <c:ptCount val="1"/>
                <c:pt idx="0">
                  <c:v>5</c:v>
                </c:pt>
              </c:numCache>
            </c:numRef>
          </c:yVal>
          <c:smooth val="0"/>
          <c:extLst xmlns:c16r2="http://schemas.microsoft.com/office/drawing/2015/06/chart">
            <c:ext xmlns:c16="http://schemas.microsoft.com/office/drawing/2014/chart" uri="{C3380CC4-5D6E-409C-BE32-E72D297353CC}">
              <c16:uniqueId val="{0000000B-F4D1-46BA-9AA4-AD2D72A9962B}"/>
            </c:ext>
          </c:extLst>
        </c:ser>
        <c:ser>
          <c:idx val="12"/>
          <c:order val="12"/>
          <c:tx>
            <c:strRef>
              <c:f>分析!$P$2</c:f>
              <c:strCache>
                <c:ptCount val="1"/>
                <c:pt idx="0">
                  <c:v>T.S.</c:v>
                </c:pt>
              </c:strCache>
            </c:strRef>
          </c:tx>
          <c:spPr>
            <a:ln w="28575">
              <a:noFill/>
            </a:ln>
          </c:spPr>
          <c:xVal>
            <c:numRef>
              <c:f>分析!$P$20</c:f>
              <c:numCache>
                <c:formatCode>General</c:formatCode>
                <c:ptCount val="1"/>
                <c:pt idx="0">
                  <c:v>-2</c:v>
                </c:pt>
              </c:numCache>
            </c:numRef>
          </c:xVal>
          <c:yVal>
            <c:numRef>
              <c:f>分析!$P$21</c:f>
              <c:numCache>
                <c:formatCode>General</c:formatCode>
                <c:ptCount val="1"/>
                <c:pt idx="0">
                  <c:v>-12</c:v>
                </c:pt>
              </c:numCache>
            </c:numRef>
          </c:yVal>
          <c:smooth val="0"/>
          <c:extLst xmlns:c16r2="http://schemas.microsoft.com/office/drawing/2015/06/chart">
            <c:ext xmlns:c16="http://schemas.microsoft.com/office/drawing/2014/chart" uri="{C3380CC4-5D6E-409C-BE32-E72D297353CC}">
              <c16:uniqueId val="{0000000C-F4D1-46BA-9AA4-AD2D72A9962B}"/>
            </c:ext>
          </c:extLst>
        </c:ser>
        <c:ser>
          <c:idx val="13"/>
          <c:order val="13"/>
          <c:tx>
            <c:strRef>
              <c:f>分析!$Q$2</c:f>
              <c:strCache>
                <c:ptCount val="1"/>
                <c:pt idx="0">
                  <c:v>T.S.</c:v>
                </c:pt>
              </c:strCache>
            </c:strRef>
          </c:tx>
          <c:spPr>
            <a:ln w="28575">
              <a:noFill/>
            </a:ln>
          </c:spPr>
          <c:xVal>
            <c:numRef>
              <c:f>分析!$Q$20</c:f>
              <c:numCache>
                <c:formatCode>General</c:formatCode>
                <c:ptCount val="1"/>
                <c:pt idx="0">
                  <c:v>32</c:v>
                </c:pt>
              </c:numCache>
            </c:numRef>
          </c:xVal>
          <c:yVal>
            <c:numRef>
              <c:f>分析!$Q$21</c:f>
              <c:numCache>
                <c:formatCode>General</c:formatCode>
                <c:ptCount val="1"/>
                <c:pt idx="0">
                  <c:v>-12</c:v>
                </c:pt>
              </c:numCache>
            </c:numRef>
          </c:yVal>
          <c:smooth val="0"/>
          <c:extLst xmlns:c16r2="http://schemas.microsoft.com/office/drawing/2015/06/chart">
            <c:ext xmlns:c16="http://schemas.microsoft.com/office/drawing/2014/chart" uri="{C3380CC4-5D6E-409C-BE32-E72D297353CC}">
              <c16:uniqueId val="{0000000D-F4D1-46BA-9AA4-AD2D72A9962B}"/>
            </c:ext>
          </c:extLst>
        </c:ser>
        <c:ser>
          <c:idx val="14"/>
          <c:order val="14"/>
          <c:tx>
            <c:strRef>
              <c:f>分析!$R$2</c:f>
              <c:strCache>
                <c:ptCount val="1"/>
                <c:pt idx="0">
                  <c:v>M.S.</c:v>
                </c:pt>
              </c:strCache>
            </c:strRef>
          </c:tx>
          <c:spPr>
            <a:ln w="28575">
              <a:noFill/>
            </a:ln>
          </c:spPr>
          <c:xVal>
            <c:numRef>
              <c:f>分析!$R$20</c:f>
              <c:numCache>
                <c:formatCode>General</c:formatCode>
                <c:ptCount val="1"/>
                <c:pt idx="0">
                  <c:v>18</c:v>
                </c:pt>
              </c:numCache>
            </c:numRef>
          </c:xVal>
          <c:yVal>
            <c:numRef>
              <c:f>分析!$R$21</c:f>
              <c:numCache>
                <c:formatCode>General</c:formatCode>
                <c:ptCount val="1"/>
                <c:pt idx="0">
                  <c:v>4</c:v>
                </c:pt>
              </c:numCache>
            </c:numRef>
          </c:yVal>
          <c:smooth val="0"/>
          <c:extLst xmlns:c16r2="http://schemas.microsoft.com/office/drawing/2015/06/chart">
            <c:ext xmlns:c16="http://schemas.microsoft.com/office/drawing/2014/chart" uri="{C3380CC4-5D6E-409C-BE32-E72D297353CC}">
              <c16:uniqueId val="{0000000E-F4D1-46BA-9AA4-AD2D72A9962B}"/>
            </c:ext>
          </c:extLst>
        </c:ser>
        <c:ser>
          <c:idx val="15"/>
          <c:order val="15"/>
          <c:tx>
            <c:strRef>
              <c:f>分析!$S$2</c:f>
              <c:strCache>
                <c:ptCount val="1"/>
                <c:pt idx="0">
                  <c:v>H.K.</c:v>
                </c:pt>
              </c:strCache>
            </c:strRef>
          </c:tx>
          <c:spPr>
            <a:ln w="28575">
              <a:noFill/>
            </a:ln>
          </c:spPr>
          <c:xVal>
            <c:numRef>
              <c:f>分析!$S$20</c:f>
              <c:numCache>
                <c:formatCode>General</c:formatCode>
                <c:ptCount val="1"/>
                <c:pt idx="0">
                  <c:v>-17</c:v>
                </c:pt>
              </c:numCache>
            </c:numRef>
          </c:xVal>
          <c:yVal>
            <c:numRef>
              <c:f>分析!$S$21</c:f>
              <c:numCache>
                <c:formatCode>General</c:formatCode>
                <c:ptCount val="1"/>
                <c:pt idx="0">
                  <c:v>6</c:v>
                </c:pt>
              </c:numCache>
            </c:numRef>
          </c:yVal>
          <c:smooth val="0"/>
          <c:extLst xmlns:c16r2="http://schemas.microsoft.com/office/drawing/2015/06/chart">
            <c:ext xmlns:c16="http://schemas.microsoft.com/office/drawing/2014/chart" uri="{C3380CC4-5D6E-409C-BE32-E72D297353CC}">
              <c16:uniqueId val="{0000000F-F4D1-46BA-9AA4-AD2D72A9962B}"/>
            </c:ext>
          </c:extLst>
        </c:ser>
        <c:ser>
          <c:idx val="16"/>
          <c:order val="16"/>
          <c:tx>
            <c:strRef>
              <c:f>分析!$T$2</c:f>
              <c:strCache>
                <c:ptCount val="1"/>
                <c:pt idx="0">
                  <c:v>Y.M.</c:v>
                </c:pt>
              </c:strCache>
            </c:strRef>
          </c:tx>
          <c:spPr>
            <a:ln w="28575">
              <a:noFill/>
            </a:ln>
          </c:spPr>
          <c:xVal>
            <c:numRef>
              <c:f>分析!$T$20</c:f>
              <c:numCache>
                <c:formatCode>General</c:formatCode>
                <c:ptCount val="1"/>
                <c:pt idx="0">
                  <c:v>8</c:v>
                </c:pt>
              </c:numCache>
            </c:numRef>
          </c:xVal>
          <c:yVal>
            <c:numRef>
              <c:f>分析!$T$21</c:f>
              <c:numCache>
                <c:formatCode>General</c:formatCode>
                <c:ptCount val="1"/>
                <c:pt idx="0">
                  <c:v>-3</c:v>
                </c:pt>
              </c:numCache>
            </c:numRef>
          </c:yVal>
          <c:smooth val="0"/>
          <c:extLst xmlns:c16r2="http://schemas.microsoft.com/office/drawing/2015/06/chart">
            <c:ext xmlns:c16="http://schemas.microsoft.com/office/drawing/2014/chart" uri="{C3380CC4-5D6E-409C-BE32-E72D297353CC}">
              <c16:uniqueId val="{00000010-F4D1-46BA-9AA4-AD2D72A9962B}"/>
            </c:ext>
          </c:extLst>
        </c:ser>
        <c:ser>
          <c:idx val="17"/>
          <c:order val="17"/>
          <c:tx>
            <c:strRef>
              <c:f>分析!$U$2</c:f>
              <c:strCache>
                <c:ptCount val="1"/>
                <c:pt idx="0">
                  <c:v>W.M.</c:v>
                </c:pt>
              </c:strCache>
            </c:strRef>
          </c:tx>
          <c:spPr>
            <a:ln w="28575">
              <a:noFill/>
            </a:ln>
          </c:spPr>
          <c:xVal>
            <c:numRef>
              <c:f>分析!$U$20</c:f>
              <c:numCache>
                <c:formatCode>General</c:formatCode>
                <c:ptCount val="1"/>
                <c:pt idx="0">
                  <c:v>-13</c:v>
                </c:pt>
              </c:numCache>
            </c:numRef>
          </c:xVal>
          <c:yVal>
            <c:numRef>
              <c:f>分析!$U$21</c:f>
              <c:numCache>
                <c:formatCode>General</c:formatCode>
                <c:ptCount val="1"/>
                <c:pt idx="0">
                  <c:v>-6</c:v>
                </c:pt>
              </c:numCache>
            </c:numRef>
          </c:yVal>
          <c:smooth val="0"/>
          <c:extLst xmlns:c16r2="http://schemas.microsoft.com/office/drawing/2015/06/chart">
            <c:ext xmlns:c16="http://schemas.microsoft.com/office/drawing/2014/chart" uri="{C3380CC4-5D6E-409C-BE32-E72D297353CC}">
              <c16:uniqueId val="{00000011-F4D1-46BA-9AA4-AD2D72A9962B}"/>
            </c:ext>
          </c:extLst>
        </c:ser>
        <c:ser>
          <c:idx val="18"/>
          <c:order val="18"/>
          <c:tx>
            <c:strRef>
              <c:f>分析!$V$2</c:f>
              <c:strCache>
                <c:ptCount val="1"/>
                <c:pt idx="0">
                  <c:v>K.O.</c:v>
                </c:pt>
              </c:strCache>
            </c:strRef>
          </c:tx>
          <c:spPr>
            <a:ln w="28575">
              <a:noFill/>
            </a:ln>
          </c:spPr>
          <c:xVal>
            <c:numRef>
              <c:f>分析!$V$20</c:f>
              <c:numCache>
                <c:formatCode>General</c:formatCode>
                <c:ptCount val="1"/>
                <c:pt idx="0">
                  <c:v>9</c:v>
                </c:pt>
              </c:numCache>
            </c:numRef>
          </c:xVal>
          <c:yVal>
            <c:numRef>
              <c:f>分析!$V$21</c:f>
              <c:numCache>
                <c:formatCode>General</c:formatCode>
                <c:ptCount val="1"/>
                <c:pt idx="0">
                  <c:v>26</c:v>
                </c:pt>
              </c:numCache>
            </c:numRef>
          </c:yVal>
          <c:smooth val="0"/>
          <c:extLst xmlns:c16r2="http://schemas.microsoft.com/office/drawing/2015/06/chart">
            <c:ext xmlns:c16="http://schemas.microsoft.com/office/drawing/2014/chart" uri="{C3380CC4-5D6E-409C-BE32-E72D297353CC}">
              <c16:uniqueId val="{00000012-F4D1-46BA-9AA4-AD2D72A9962B}"/>
            </c:ext>
          </c:extLst>
        </c:ser>
        <c:ser>
          <c:idx val="19"/>
          <c:order val="19"/>
          <c:tx>
            <c:strRef>
              <c:f>分析!$W$2</c:f>
              <c:strCache>
                <c:ptCount val="1"/>
                <c:pt idx="0">
                  <c:v>M.Y.</c:v>
                </c:pt>
              </c:strCache>
            </c:strRef>
          </c:tx>
          <c:spPr>
            <a:ln w="28575">
              <a:noFill/>
            </a:ln>
          </c:spPr>
          <c:xVal>
            <c:numRef>
              <c:f>分析!$W$20</c:f>
              <c:numCache>
                <c:formatCode>General</c:formatCode>
                <c:ptCount val="1"/>
                <c:pt idx="0">
                  <c:v>-1</c:v>
                </c:pt>
              </c:numCache>
            </c:numRef>
          </c:xVal>
          <c:yVal>
            <c:numRef>
              <c:f>分析!$W$21</c:f>
              <c:numCache>
                <c:formatCode>General</c:formatCode>
                <c:ptCount val="1"/>
                <c:pt idx="0">
                  <c:v>11</c:v>
                </c:pt>
              </c:numCache>
            </c:numRef>
          </c:yVal>
          <c:smooth val="0"/>
          <c:extLst xmlns:c16r2="http://schemas.microsoft.com/office/drawing/2015/06/chart">
            <c:ext xmlns:c16="http://schemas.microsoft.com/office/drawing/2014/chart" uri="{C3380CC4-5D6E-409C-BE32-E72D297353CC}">
              <c16:uniqueId val="{00000013-F4D1-46BA-9AA4-AD2D72A9962B}"/>
            </c:ext>
          </c:extLst>
        </c:ser>
        <c:ser>
          <c:idx val="20"/>
          <c:order val="20"/>
          <c:tx>
            <c:strRef>
              <c:f>分析!$X$2</c:f>
              <c:strCache>
                <c:ptCount val="1"/>
                <c:pt idx="0">
                  <c:v>Y.U.</c:v>
                </c:pt>
              </c:strCache>
            </c:strRef>
          </c:tx>
          <c:spPr>
            <a:ln w="28575">
              <a:noFill/>
            </a:ln>
          </c:spPr>
          <c:xVal>
            <c:numRef>
              <c:f>分析!$X$20</c:f>
              <c:numCache>
                <c:formatCode>General</c:formatCode>
                <c:ptCount val="1"/>
                <c:pt idx="0">
                  <c:v>11</c:v>
                </c:pt>
              </c:numCache>
            </c:numRef>
          </c:xVal>
          <c:yVal>
            <c:numRef>
              <c:f>分析!$X$21</c:f>
              <c:numCache>
                <c:formatCode>General</c:formatCode>
                <c:ptCount val="1"/>
                <c:pt idx="0">
                  <c:v>3</c:v>
                </c:pt>
              </c:numCache>
            </c:numRef>
          </c:yVal>
          <c:smooth val="0"/>
          <c:extLst xmlns:c16r2="http://schemas.microsoft.com/office/drawing/2015/06/chart">
            <c:ext xmlns:c16="http://schemas.microsoft.com/office/drawing/2014/chart" uri="{C3380CC4-5D6E-409C-BE32-E72D297353CC}">
              <c16:uniqueId val="{00000014-F4D1-46BA-9AA4-AD2D72A9962B}"/>
            </c:ext>
          </c:extLst>
        </c:ser>
        <c:ser>
          <c:idx val="21"/>
          <c:order val="21"/>
          <c:tx>
            <c:strRef>
              <c:f>分析!$Y$2</c:f>
              <c:strCache>
                <c:ptCount val="1"/>
                <c:pt idx="0">
                  <c:v>S.S.</c:v>
                </c:pt>
              </c:strCache>
            </c:strRef>
          </c:tx>
          <c:spPr>
            <a:ln w="28575">
              <a:noFill/>
            </a:ln>
          </c:spPr>
          <c:xVal>
            <c:numRef>
              <c:f>分析!$Y$20</c:f>
              <c:numCache>
                <c:formatCode>General</c:formatCode>
                <c:ptCount val="1"/>
                <c:pt idx="0">
                  <c:v>1</c:v>
                </c:pt>
              </c:numCache>
            </c:numRef>
          </c:xVal>
          <c:yVal>
            <c:numRef>
              <c:f>分析!$Y$21</c:f>
              <c:numCache>
                <c:formatCode>General</c:formatCode>
                <c:ptCount val="1"/>
                <c:pt idx="0">
                  <c:v>-5</c:v>
                </c:pt>
              </c:numCache>
            </c:numRef>
          </c:yVal>
          <c:smooth val="0"/>
          <c:extLst xmlns:c16r2="http://schemas.microsoft.com/office/drawing/2015/06/chart">
            <c:ext xmlns:c16="http://schemas.microsoft.com/office/drawing/2014/chart" uri="{C3380CC4-5D6E-409C-BE32-E72D297353CC}">
              <c16:uniqueId val="{00000015-F4D1-46BA-9AA4-AD2D72A9962B}"/>
            </c:ext>
          </c:extLst>
        </c:ser>
        <c:dLbls>
          <c:showLegendKey val="0"/>
          <c:showVal val="0"/>
          <c:showCatName val="0"/>
          <c:showSerName val="0"/>
          <c:showPercent val="0"/>
          <c:showBubbleSize val="0"/>
        </c:dLbls>
        <c:axId val="811072432"/>
        <c:axId val="811073216"/>
      </c:scatterChart>
      <c:valAx>
        <c:axId val="811072432"/>
        <c:scaling>
          <c:orientation val="minMax"/>
          <c:max val="35"/>
          <c:min val="-35"/>
        </c:scaling>
        <c:delete val="0"/>
        <c:axPos val="b"/>
        <c:numFmt formatCode="General" sourceLinked="1"/>
        <c:majorTickMark val="out"/>
        <c:minorTickMark val="none"/>
        <c:tickLblPos val="nextTo"/>
        <c:crossAx val="811073216"/>
        <c:crosses val="autoZero"/>
        <c:crossBetween val="midCat"/>
      </c:valAx>
      <c:valAx>
        <c:axId val="811073216"/>
        <c:scaling>
          <c:orientation val="minMax"/>
          <c:max val="35"/>
          <c:min val="-35"/>
        </c:scaling>
        <c:delete val="0"/>
        <c:axPos val="l"/>
        <c:numFmt formatCode="General" sourceLinked="1"/>
        <c:majorTickMark val="out"/>
        <c:minorTickMark val="none"/>
        <c:tickLblPos val="nextTo"/>
        <c:crossAx val="811072432"/>
        <c:crosses val="autoZero"/>
        <c:crossBetween val="midCat"/>
      </c:valAx>
    </c:plotArea>
    <c:legend>
      <c:legendPos val="r"/>
      <c:layout>
        <c:manualLayout>
          <c:xMode val="edge"/>
          <c:yMode val="edge"/>
          <c:x val="0.86069328360404795"/>
          <c:y val="6.4658269814494698E-2"/>
          <c:w val="0.12092836252726"/>
          <c:h val="0.93534173018550604"/>
        </c:manualLayout>
      </c:layout>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7830B8-C950-4FAC-A1C4-47E63665D95D}" type="datetimeFigureOut">
              <a:rPr kumimoji="1" lang="ja-JP" altLang="en-US" smtClean="0"/>
              <a:t>2016/4/20</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F838D0-C171-407E-B604-BB7DA9977A46}" type="slidenum">
              <a:rPr kumimoji="1" lang="ja-JP" altLang="en-US" smtClean="0"/>
              <a:t>‹#›</a:t>
            </a:fld>
            <a:endParaRPr kumimoji="1" lang="ja-JP" altLang="en-US"/>
          </a:p>
        </p:txBody>
      </p:sp>
    </p:spTree>
    <p:extLst>
      <p:ext uri="{BB962C8B-B14F-4D97-AF65-F5344CB8AC3E}">
        <p14:creationId xmlns:p14="http://schemas.microsoft.com/office/powerpoint/2010/main" val="3506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12F13-7E17-4DC8-8485-3FFED84CCDFB}" type="datetimeFigureOut">
              <a:rPr kumimoji="1" lang="ja-JP" altLang="en-US" smtClean="0"/>
              <a:t>2016/4/20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6D65A-F96F-4B36-82D0-E4C42056CA68}" type="slidenum">
              <a:rPr kumimoji="1" lang="ja-JP" altLang="en-US" smtClean="0"/>
              <a:t>‹#›</a:t>
            </a:fld>
            <a:endParaRPr kumimoji="1" lang="ja-JP" altLang="en-US"/>
          </a:p>
        </p:txBody>
      </p:sp>
    </p:spTree>
    <p:extLst>
      <p:ext uri="{BB962C8B-B14F-4D97-AF65-F5344CB8AC3E}">
        <p14:creationId xmlns:p14="http://schemas.microsoft.com/office/powerpoint/2010/main" val="7283360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5AADC19-AE75-4499-BF44-C21CF8ADF542}" type="slidenum">
              <a:rPr kumimoji="1" lang="ja-JP" altLang="en-US" smtClean="0"/>
              <a:t>19</a:t>
            </a:fld>
            <a:endParaRPr kumimoji="1" lang="ja-JP" altLang="en-US"/>
          </a:p>
        </p:txBody>
      </p:sp>
    </p:spTree>
    <p:extLst>
      <p:ext uri="{BB962C8B-B14F-4D97-AF65-F5344CB8AC3E}">
        <p14:creationId xmlns:p14="http://schemas.microsoft.com/office/powerpoint/2010/main" val="2447366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5AADC19-AE75-4499-BF44-C21CF8ADF542}" type="slidenum">
              <a:rPr kumimoji="1" lang="ja-JP" altLang="en-US" smtClean="0"/>
              <a:t>20</a:t>
            </a:fld>
            <a:endParaRPr kumimoji="1" lang="ja-JP" altLang="en-US"/>
          </a:p>
        </p:txBody>
      </p:sp>
    </p:spTree>
    <p:extLst>
      <p:ext uri="{BB962C8B-B14F-4D97-AF65-F5344CB8AC3E}">
        <p14:creationId xmlns:p14="http://schemas.microsoft.com/office/powerpoint/2010/main" val="2447366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628650" y="6547034"/>
            <a:ext cx="2057400" cy="242704"/>
          </a:xfrm>
        </p:spPr>
        <p:txBody>
          <a:bodyPr/>
          <a:lstStyle>
            <a:lvl1pPr>
              <a:defRPr sz="800"/>
            </a:lvl1pPr>
          </a:lstStyle>
          <a:p>
            <a:fld id="{005B6FE1-A3FE-46F9-B2FB-914CC874DDF8}" type="datetime1">
              <a:rPr lang="ja-JP" altLang="en-US" smtClean="0"/>
              <a:t>2016/4/20</a:t>
            </a:fld>
            <a:endParaRPr lang="ja-JP" altLang="en-US"/>
          </a:p>
        </p:txBody>
      </p:sp>
      <p:sp>
        <p:nvSpPr>
          <p:cNvPr id="5" name="Footer Placeholder 4"/>
          <p:cNvSpPr>
            <a:spLocks noGrp="1"/>
          </p:cNvSpPr>
          <p:nvPr>
            <p:ph type="ftr" sz="quarter" idx="11"/>
          </p:nvPr>
        </p:nvSpPr>
        <p:spPr>
          <a:xfrm>
            <a:off x="3028950" y="6547034"/>
            <a:ext cx="3086100" cy="242704"/>
          </a:xfrm>
        </p:spPr>
        <p:txBody>
          <a:bodyPr/>
          <a:lstStyle>
            <a:lvl1pPr>
              <a:defRPr sz="800"/>
            </a:lvl1pPr>
          </a:lstStyle>
          <a:p>
            <a:r>
              <a:rPr lang="en-US" altLang="ja-JP" smtClean="0"/>
              <a:t>©                              all rights reserved</a:t>
            </a:r>
            <a:endParaRPr lang="ja-JP" altLang="en-US"/>
          </a:p>
        </p:txBody>
      </p:sp>
      <p:sp>
        <p:nvSpPr>
          <p:cNvPr id="6" name="Slide Number Placeholder 5"/>
          <p:cNvSpPr>
            <a:spLocks noGrp="1"/>
          </p:cNvSpPr>
          <p:nvPr>
            <p:ph type="sldNum" sz="quarter" idx="12"/>
          </p:nvPr>
        </p:nvSpPr>
        <p:spPr>
          <a:xfrm>
            <a:off x="6457950" y="6547034"/>
            <a:ext cx="2057400" cy="242704"/>
          </a:xfrm>
        </p:spPr>
        <p:txBody>
          <a:bodyPr/>
          <a:lstStyle>
            <a:lvl1pPr>
              <a:defRPr sz="800"/>
            </a:lvl1pPr>
          </a:lstStyle>
          <a:p>
            <a:fld id="{1EC08E6F-7062-455E-B790-E1186509D80A}" type="slidenum">
              <a:rPr lang="ja-JP" altLang="en-US" smtClean="0"/>
              <a:pPr/>
              <a:t>‹#›</a:t>
            </a:fld>
            <a:endParaRPr lang="ja-JP" altLang="en-US"/>
          </a:p>
        </p:txBody>
      </p:sp>
      <p:pic>
        <p:nvPicPr>
          <p:cNvPr id="7" name="図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34155" y="6593108"/>
            <a:ext cx="576263" cy="177411"/>
          </a:xfrm>
          <a:prstGeom prst="rect">
            <a:avLst/>
          </a:prstGeom>
        </p:spPr>
      </p:pic>
    </p:spTree>
    <p:extLst>
      <p:ext uri="{BB962C8B-B14F-4D97-AF65-F5344CB8AC3E}">
        <p14:creationId xmlns:p14="http://schemas.microsoft.com/office/powerpoint/2010/main" val="338494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6EFE7EC3-2F72-4770-AEFE-9493C026494A}" type="datetime1">
              <a:rPr kumimoji="1" lang="ja-JP" altLang="en-US" smtClean="0"/>
              <a:t>2016/4/20</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                              all rights reserved</a:t>
            </a:r>
            <a:endParaRPr kumimoji="1" lang="ja-JP" altLang="en-US"/>
          </a:p>
        </p:txBody>
      </p:sp>
      <p:sp>
        <p:nvSpPr>
          <p:cNvPr id="6" name="Slide Number Placeholder 5"/>
          <p:cNvSpPr>
            <a:spLocks noGrp="1"/>
          </p:cNvSpPr>
          <p:nvPr>
            <p:ph type="sldNum" sz="quarter" idx="12"/>
          </p:nvPr>
        </p:nvSpPr>
        <p:spPr/>
        <p:txBody>
          <a:bodyPr/>
          <a:lstStyle/>
          <a:p>
            <a:fld id="{1EC08E6F-7062-455E-B790-E1186509D80A}" type="slidenum">
              <a:rPr kumimoji="1" lang="ja-JP" altLang="en-US" smtClean="0"/>
              <a:t>‹#›</a:t>
            </a:fld>
            <a:endParaRPr kumimoji="1" lang="ja-JP" altLang="en-US"/>
          </a:p>
        </p:txBody>
      </p:sp>
    </p:spTree>
    <p:extLst>
      <p:ext uri="{BB962C8B-B14F-4D97-AF65-F5344CB8AC3E}">
        <p14:creationId xmlns:p14="http://schemas.microsoft.com/office/powerpoint/2010/main" val="196759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ABB6055C-E059-48CE-B1D1-023C9010A7CA}" type="datetime1">
              <a:rPr kumimoji="1" lang="ja-JP" altLang="en-US" smtClean="0"/>
              <a:t>2016/4/20</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                              all rights reserved</a:t>
            </a:r>
            <a:endParaRPr kumimoji="1" lang="ja-JP" altLang="en-US"/>
          </a:p>
        </p:txBody>
      </p:sp>
      <p:sp>
        <p:nvSpPr>
          <p:cNvPr id="6" name="Slide Number Placeholder 5"/>
          <p:cNvSpPr>
            <a:spLocks noGrp="1"/>
          </p:cNvSpPr>
          <p:nvPr>
            <p:ph type="sldNum" sz="quarter" idx="12"/>
          </p:nvPr>
        </p:nvSpPr>
        <p:spPr/>
        <p:txBody>
          <a:bodyPr/>
          <a:lstStyle/>
          <a:p>
            <a:fld id="{1EC08E6F-7062-455E-B790-E1186509D80A}" type="slidenum">
              <a:rPr kumimoji="1" lang="ja-JP" altLang="en-US" smtClean="0"/>
              <a:t>‹#›</a:t>
            </a:fld>
            <a:endParaRPr kumimoji="1" lang="ja-JP" altLang="en-US"/>
          </a:p>
        </p:txBody>
      </p:sp>
    </p:spTree>
    <p:extLst>
      <p:ext uri="{BB962C8B-B14F-4D97-AF65-F5344CB8AC3E}">
        <p14:creationId xmlns:p14="http://schemas.microsoft.com/office/powerpoint/2010/main" val="360056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03693"/>
          </a:xfrm>
        </p:spPr>
        <p:txBody>
          <a:bodyPr>
            <a:normAutofit/>
          </a:bodyPr>
          <a:lstStyle>
            <a:lvl1pPr>
              <a:defRPr sz="28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28650" y="1495647"/>
            <a:ext cx="7886700" cy="468131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Footer Placeholder 4"/>
          <p:cNvSpPr>
            <a:spLocks noGrp="1"/>
          </p:cNvSpPr>
          <p:nvPr>
            <p:ph type="ftr" sz="quarter" idx="11"/>
          </p:nvPr>
        </p:nvSpPr>
        <p:spPr/>
        <p:txBody>
          <a:bodyPr/>
          <a:lstStyle>
            <a:lvl1pPr>
              <a:defRPr sz="700"/>
            </a:lvl1pPr>
          </a:lstStyle>
          <a:p>
            <a:r>
              <a:rPr lang="en-US" altLang="ja-JP" dirty="0" smtClean="0"/>
              <a:t>©                         </a:t>
            </a:r>
            <a:r>
              <a:rPr lang="ja-JP" altLang="en-US" dirty="0" smtClean="0"/>
              <a:t>　</a:t>
            </a:r>
            <a:r>
              <a:rPr lang="en-US" altLang="ja-JP" dirty="0" smtClean="0"/>
              <a:t> all rights reserved</a:t>
            </a:r>
            <a:endParaRPr lang="ja-JP" altLang="en-US" dirty="0"/>
          </a:p>
        </p:txBody>
      </p:sp>
      <p:sp>
        <p:nvSpPr>
          <p:cNvPr id="6" name="Slide Number Placeholder 5"/>
          <p:cNvSpPr>
            <a:spLocks noGrp="1"/>
          </p:cNvSpPr>
          <p:nvPr>
            <p:ph type="sldNum" sz="quarter" idx="12"/>
          </p:nvPr>
        </p:nvSpPr>
        <p:spPr/>
        <p:txBody>
          <a:bodyPr/>
          <a:lstStyle>
            <a:lvl1pPr>
              <a:defRPr sz="1100"/>
            </a:lvl1pPr>
          </a:lstStyle>
          <a:p>
            <a:fld id="{1EC08E6F-7062-455E-B790-E1186509D80A}" type="slidenum">
              <a:rPr lang="ja-JP" altLang="en-US" smtClean="0"/>
              <a:pPr/>
              <a:t>‹#›</a:t>
            </a:fld>
            <a:endParaRPr lang="ja-JP" altLang="en-US"/>
          </a:p>
        </p:txBody>
      </p:sp>
      <p:pic>
        <p:nvPicPr>
          <p:cNvPr id="7" name="図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34155" y="6593108"/>
            <a:ext cx="576263" cy="177411"/>
          </a:xfrm>
          <a:prstGeom prst="rect">
            <a:avLst/>
          </a:prstGeom>
        </p:spPr>
      </p:pic>
      <p:sp>
        <p:nvSpPr>
          <p:cNvPr id="8" name="角丸四角形 7"/>
          <p:cNvSpPr/>
          <p:nvPr userDrawn="1"/>
        </p:nvSpPr>
        <p:spPr>
          <a:xfrm>
            <a:off x="628650" y="6586020"/>
            <a:ext cx="817378" cy="184499"/>
          </a:xfrm>
          <a:prstGeom prst="round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kumimoji="1" lang="en-US" altLang="ja-JP" sz="600" kern="0" spc="60" baseline="0" dirty="0" smtClean="0">
                <a:solidFill>
                  <a:schemeClr val="bg1"/>
                </a:solidFill>
              </a:rPr>
              <a:t>CONFIDENTIAL</a:t>
            </a:r>
            <a:endParaRPr kumimoji="1" lang="ja-JP" altLang="en-US" sz="600" kern="0" spc="60" baseline="0" dirty="0">
              <a:solidFill>
                <a:schemeClr val="bg1"/>
              </a:solidFill>
            </a:endParaRPr>
          </a:p>
        </p:txBody>
      </p:sp>
    </p:spTree>
    <p:extLst>
      <p:ext uri="{BB962C8B-B14F-4D97-AF65-F5344CB8AC3E}">
        <p14:creationId xmlns:p14="http://schemas.microsoft.com/office/powerpoint/2010/main" val="651454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D162EFEC-B7C9-43F4-B2D4-BBB9506ED0A6}" type="datetime1">
              <a:rPr kumimoji="1" lang="ja-JP" altLang="en-US" smtClean="0"/>
              <a:t>2016/4/20</a:t>
            </a:fld>
            <a:endParaRPr kumimoji="1" lang="ja-JP" altLang="en-US"/>
          </a:p>
        </p:txBody>
      </p:sp>
      <p:sp>
        <p:nvSpPr>
          <p:cNvPr id="5" name="Footer Placeholder 4"/>
          <p:cNvSpPr>
            <a:spLocks noGrp="1"/>
          </p:cNvSpPr>
          <p:nvPr>
            <p:ph type="ftr" sz="quarter" idx="11"/>
          </p:nvPr>
        </p:nvSpPr>
        <p:spPr/>
        <p:txBody>
          <a:bodyPr/>
          <a:lstStyle/>
          <a:p>
            <a:r>
              <a:rPr kumimoji="1" lang="en-US" altLang="ja-JP" smtClean="0"/>
              <a:t>©                              all rights reserved</a:t>
            </a:r>
            <a:endParaRPr kumimoji="1" lang="ja-JP" altLang="en-US"/>
          </a:p>
        </p:txBody>
      </p:sp>
      <p:sp>
        <p:nvSpPr>
          <p:cNvPr id="6" name="Slide Number Placeholder 5"/>
          <p:cNvSpPr>
            <a:spLocks noGrp="1"/>
          </p:cNvSpPr>
          <p:nvPr>
            <p:ph type="sldNum" sz="quarter" idx="12"/>
          </p:nvPr>
        </p:nvSpPr>
        <p:spPr/>
        <p:txBody>
          <a:bodyPr/>
          <a:lstStyle/>
          <a:p>
            <a:fld id="{1EC08E6F-7062-455E-B790-E1186509D80A}" type="slidenum">
              <a:rPr kumimoji="1" lang="ja-JP" altLang="en-US" smtClean="0"/>
              <a:t>‹#›</a:t>
            </a:fld>
            <a:endParaRPr kumimoji="1" lang="ja-JP" altLang="en-US"/>
          </a:p>
        </p:txBody>
      </p:sp>
    </p:spTree>
    <p:extLst>
      <p:ext uri="{BB962C8B-B14F-4D97-AF65-F5344CB8AC3E}">
        <p14:creationId xmlns:p14="http://schemas.microsoft.com/office/powerpoint/2010/main" val="97597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ECADAA52-DC93-4D5F-93AD-208F560E5B39}" type="datetime1">
              <a:rPr kumimoji="1" lang="ja-JP" altLang="en-US" smtClean="0"/>
              <a:t>2016/4/20</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                              all rights reserved</a:t>
            </a:r>
            <a:endParaRPr kumimoji="1" lang="ja-JP" altLang="en-US"/>
          </a:p>
        </p:txBody>
      </p:sp>
      <p:sp>
        <p:nvSpPr>
          <p:cNvPr id="7" name="Slide Number Placeholder 6"/>
          <p:cNvSpPr>
            <a:spLocks noGrp="1"/>
          </p:cNvSpPr>
          <p:nvPr>
            <p:ph type="sldNum" sz="quarter" idx="12"/>
          </p:nvPr>
        </p:nvSpPr>
        <p:spPr/>
        <p:txBody>
          <a:bodyPr/>
          <a:lstStyle/>
          <a:p>
            <a:fld id="{1EC08E6F-7062-455E-B790-E1186509D80A}" type="slidenum">
              <a:rPr kumimoji="1" lang="ja-JP" altLang="en-US" smtClean="0"/>
              <a:t>‹#›</a:t>
            </a:fld>
            <a:endParaRPr kumimoji="1" lang="ja-JP" altLang="en-US"/>
          </a:p>
        </p:txBody>
      </p:sp>
    </p:spTree>
    <p:extLst>
      <p:ext uri="{BB962C8B-B14F-4D97-AF65-F5344CB8AC3E}">
        <p14:creationId xmlns:p14="http://schemas.microsoft.com/office/powerpoint/2010/main" val="203409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F3C624EA-E513-4275-A66B-339F07B3016C}" type="datetime1">
              <a:rPr kumimoji="1" lang="ja-JP" altLang="en-US" smtClean="0"/>
              <a:t>2016/4/20</a:t>
            </a:fld>
            <a:endParaRPr kumimoji="1" lang="ja-JP" altLang="en-US"/>
          </a:p>
        </p:txBody>
      </p:sp>
      <p:sp>
        <p:nvSpPr>
          <p:cNvPr id="8" name="Footer Placeholder 7"/>
          <p:cNvSpPr>
            <a:spLocks noGrp="1"/>
          </p:cNvSpPr>
          <p:nvPr>
            <p:ph type="ftr" sz="quarter" idx="11"/>
          </p:nvPr>
        </p:nvSpPr>
        <p:spPr/>
        <p:txBody>
          <a:bodyPr/>
          <a:lstStyle/>
          <a:p>
            <a:r>
              <a:rPr kumimoji="1" lang="en-US" altLang="ja-JP" smtClean="0"/>
              <a:t>©                              all rights reserved</a:t>
            </a:r>
            <a:endParaRPr kumimoji="1" lang="ja-JP" altLang="en-US"/>
          </a:p>
        </p:txBody>
      </p:sp>
      <p:sp>
        <p:nvSpPr>
          <p:cNvPr id="9" name="Slide Number Placeholder 8"/>
          <p:cNvSpPr>
            <a:spLocks noGrp="1"/>
          </p:cNvSpPr>
          <p:nvPr>
            <p:ph type="sldNum" sz="quarter" idx="12"/>
          </p:nvPr>
        </p:nvSpPr>
        <p:spPr/>
        <p:txBody>
          <a:bodyPr/>
          <a:lstStyle/>
          <a:p>
            <a:fld id="{1EC08E6F-7062-455E-B790-E1186509D80A}" type="slidenum">
              <a:rPr kumimoji="1" lang="ja-JP" altLang="en-US" smtClean="0"/>
              <a:t>‹#›</a:t>
            </a:fld>
            <a:endParaRPr kumimoji="1" lang="ja-JP" altLang="en-US"/>
          </a:p>
        </p:txBody>
      </p:sp>
    </p:spTree>
    <p:extLst>
      <p:ext uri="{BB962C8B-B14F-4D97-AF65-F5344CB8AC3E}">
        <p14:creationId xmlns:p14="http://schemas.microsoft.com/office/powerpoint/2010/main" val="137145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90AD976-22CA-4DD0-AFA7-3CC63AA27B26}" type="datetime1">
              <a:rPr kumimoji="1" lang="ja-JP" altLang="en-US" smtClean="0"/>
              <a:t>2016/4/20</a:t>
            </a:fld>
            <a:endParaRPr kumimoji="1" lang="ja-JP" altLang="en-US"/>
          </a:p>
        </p:txBody>
      </p:sp>
      <p:sp>
        <p:nvSpPr>
          <p:cNvPr id="4" name="Footer Placeholder 3"/>
          <p:cNvSpPr>
            <a:spLocks noGrp="1"/>
          </p:cNvSpPr>
          <p:nvPr>
            <p:ph type="ftr" sz="quarter" idx="11"/>
          </p:nvPr>
        </p:nvSpPr>
        <p:spPr/>
        <p:txBody>
          <a:bodyPr/>
          <a:lstStyle/>
          <a:p>
            <a:r>
              <a:rPr kumimoji="1" lang="en-US" altLang="ja-JP" smtClean="0"/>
              <a:t>©                              all rights reserved</a:t>
            </a:r>
            <a:endParaRPr kumimoji="1" lang="ja-JP" altLang="en-US"/>
          </a:p>
        </p:txBody>
      </p:sp>
      <p:sp>
        <p:nvSpPr>
          <p:cNvPr id="5" name="Slide Number Placeholder 4"/>
          <p:cNvSpPr>
            <a:spLocks noGrp="1"/>
          </p:cNvSpPr>
          <p:nvPr>
            <p:ph type="sldNum" sz="quarter" idx="12"/>
          </p:nvPr>
        </p:nvSpPr>
        <p:spPr/>
        <p:txBody>
          <a:bodyPr/>
          <a:lstStyle/>
          <a:p>
            <a:fld id="{1EC08E6F-7062-455E-B790-E1186509D80A}" type="slidenum">
              <a:rPr kumimoji="1" lang="ja-JP" altLang="en-US" smtClean="0"/>
              <a:t>‹#›</a:t>
            </a:fld>
            <a:endParaRPr kumimoji="1" lang="ja-JP" altLang="en-US"/>
          </a:p>
        </p:txBody>
      </p:sp>
    </p:spTree>
    <p:extLst>
      <p:ext uri="{BB962C8B-B14F-4D97-AF65-F5344CB8AC3E}">
        <p14:creationId xmlns:p14="http://schemas.microsoft.com/office/powerpoint/2010/main" val="237625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43B540-2253-4DC6-A497-98CE74002BB2}" type="datetime1">
              <a:rPr kumimoji="1" lang="ja-JP" altLang="en-US" smtClean="0"/>
              <a:t>2016/4/20</a:t>
            </a:fld>
            <a:endParaRPr kumimoji="1" lang="ja-JP" altLang="en-US"/>
          </a:p>
        </p:txBody>
      </p:sp>
      <p:sp>
        <p:nvSpPr>
          <p:cNvPr id="3" name="Footer Placeholder 2"/>
          <p:cNvSpPr>
            <a:spLocks noGrp="1"/>
          </p:cNvSpPr>
          <p:nvPr>
            <p:ph type="ftr" sz="quarter" idx="11"/>
          </p:nvPr>
        </p:nvSpPr>
        <p:spPr/>
        <p:txBody>
          <a:bodyPr/>
          <a:lstStyle/>
          <a:p>
            <a:r>
              <a:rPr kumimoji="1" lang="en-US" altLang="ja-JP" smtClean="0"/>
              <a:t>©                              all rights reserved</a:t>
            </a:r>
            <a:endParaRPr kumimoji="1" lang="ja-JP" altLang="en-US"/>
          </a:p>
        </p:txBody>
      </p:sp>
      <p:sp>
        <p:nvSpPr>
          <p:cNvPr id="4" name="Slide Number Placeholder 3"/>
          <p:cNvSpPr>
            <a:spLocks noGrp="1"/>
          </p:cNvSpPr>
          <p:nvPr>
            <p:ph type="sldNum" sz="quarter" idx="12"/>
          </p:nvPr>
        </p:nvSpPr>
        <p:spPr/>
        <p:txBody>
          <a:bodyPr/>
          <a:lstStyle/>
          <a:p>
            <a:fld id="{1EC08E6F-7062-455E-B790-E1186509D80A}" type="slidenum">
              <a:rPr kumimoji="1" lang="ja-JP" altLang="en-US" smtClean="0"/>
              <a:t>‹#›</a:t>
            </a:fld>
            <a:endParaRPr kumimoji="1" lang="ja-JP" altLang="en-US"/>
          </a:p>
        </p:txBody>
      </p:sp>
      <p:pic>
        <p:nvPicPr>
          <p:cNvPr id="5" name="図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34155" y="6593108"/>
            <a:ext cx="576263" cy="177411"/>
          </a:xfrm>
          <a:prstGeom prst="rect">
            <a:avLst/>
          </a:prstGeom>
        </p:spPr>
      </p:pic>
    </p:spTree>
    <p:extLst>
      <p:ext uri="{BB962C8B-B14F-4D97-AF65-F5344CB8AC3E}">
        <p14:creationId xmlns:p14="http://schemas.microsoft.com/office/powerpoint/2010/main" val="2549134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8389485-5040-4602-A791-A1ECFF6398D6}" type="datetime1">
              <a:rPr kumimoji="1" lang="ja-JP" altLang="en-US" smtClean="0"/>
              <a:t>2016/4/20</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                              all rights reserved</a:t>
            </a:r>
            <a:endParaRPr kumimoji="1" lang="ja-JP" altLang="en-US"/>
          </a:p>
        </p:txBody>
      </p:sp>
      <p:sp>
        <p:nvSpPr>
          <p:cNvPr id="7" name="Slide Number Placeholder 6"/>
          <p:cNvSpPr>
            <a:spLocks noGrp="1"/>
          </p:cNvSpPr>
          <p:nvPr>
            <p:ph type="sldNum" sz="quarter" idx="12"/>
          </p:nvPr>
        </p:nvSpPr>
        <p:spPr/>
        <p:txBody>
          <a:bodyPr/>
          <a:lstStyle/>
          <a:p>
            <a:fld id="{1EC08E6F-7062-455E-B790-E1186509D80A}" type="slidenum">
              <a:rPr kumimoji="1" lang="ja-JP" altLang="en-US" smtClean="0"/>
              <a:t>‹#›</a:t>
            </a:fld>
            <a:endParaRPr kumimoji="1" lang="ja-JP" altLang="en-US"/>
          </a:p>
        </p:txBody>
      </p:sp>
    </p:spTree>
    <p:extLst>
      <p:ext uri="{BB962C8B-B14F-4D97-AF65-F5344CB8AC3E}">
        <p14:creationId xmlns:p14="http://schemas.microsoft.com/office/powerpoint/2010/main" val="1928731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4B97065-F50A-4A58-A530-D1165DB8829A}" type="datetime1">
              <a:rPr kumimoji="1" lang="ja-JP" altLang="en-US" smtClean="0"/>
              <a:t>2016/4/20</a:t>
            </a:fld>
            <a:endParaRPr kumimoji="1" lang="ja-JP" altLang="en-US"/>
          </a:p>
        </p:txBody>
      </p:sp>
      <p:sp>
        <p:nvSpPr>
          <p:cNvPr id="6" name="Footer Placeholder 5"/>
          <p:cNvSpPr>
            <a:spLocks noGrp="1"/>
          </p:cNvSpPr>
          <p:nvPr>
            <p:ph type="ftr" sz="quarter" idx="11"/>
          </p:nvPr>
        </p:nvSpPr>
        <p:spPr/>
        <p:txBody>
          <a:bodyPr/>
          <a:lstStyle/>
          <a:p>
            <a:r>
              <a:rPr kumimoji="1" lang="en-US" altLang="ja-JP" smtClean="0"/>
              <a:t>©                              all rights reserved</a:t>
            </a:r>
            <a:endParaRPr kumimoji="1" lang="ja-JP" altLang="en-US"/>
          </a:p>
        </p:txBody>
      </p:sp>
      <p:sp>
        <p:nvSpPr>
          <p:cNvPr id="7" name="Slide Number Placeholder 6"/>
          <p:cNvSpPr>
            <a:spLocks noGrp="1"/>
          </p:cNvSpPr>
          <p:nvPr>
            <p:ph type="sldNum" sz="quarter" idx="12"/>
          </p:nvPr>
        </p:nvSpPr>
        <p:spPr/>
        <p:txBody>
          <a:bodyPr/>
          <a:lstStyle/>
          <a:p>
            <a:fld id="{1EC08E6F-7062-455E-B790-E1186509D80A}" type="slidenum">
              <a:rPr kumimoji="1" lang="ja-JP" altLang="en-US" smtClean="0"/>
              <a:t>‹#›</a:t>
            </a:fld>
            <a:endParaRPr kumimoji="1" lang="ja-JP" altLang="en-US"/>
          </a:p>
        </p:txBody>
      </p:sp>
    </p:spTree>
    <p:extLst>
      <p:ext uri="{BB962C8B-B14F-4D97-AF65-F5344CB8AC3E}">
        <p14:creationId xmlns:p14="http://schemas.microsoft.com/office/powerpoint/2010/main" val="4035744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6478772"/>
            <a:ext cx="9144000" cy="379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586020"/>
            <a:ext cx="2057400" cy="164732"/>
          </a:xfrm>
          <a:prstGeom prst="rect">
            <a:avLst/>
          </a:prstGeom>
        </p:spPr>
        <p:txBody>
          <a:bodyPr vert="horz" lIns="91440" tIns="45720" rIns="91440" bIns="45720" rtlCol="0" anchor="ctr"/>
          <a:lstStyle>
            <a:lvl1pPr algn="l">
              <a:defRPr sz="800">
                <a:solidFill>
                  <a:schemeClr val="tx1">
                    <a:tint val="75000"/>
                  </a:schemeClr>
                </a:solidFill>
              </a:defRPr>
            </a:lvl1pPr>
          </a:lstStyle>
          <a:p>
            <a:fld id="{85024D2B-21C0-447F-8089-044CBDB0C41B}" type="datetime1">
              <a:rPr lang="ja-JP" altLang="en-US" smtClean="0"/>
              <a:t>2016/4/20</a:t>
            </a:fld>
            <a:endParaRPr lang="ja-JP" altLang="en-US"/>
          </a:p>
        </p:txBody>
      </p:sp>
      <p:sp>
        <p:nvSpPr>
          <p:cNvPr id="5" name="Footer Placeholder 4"/>
          <p:cNvSpPr>
            <a:spLocks noGrp="1"/>
          </p:cNvSpPr>
          <p:nvPr>
            <p:ph type="ftr" sz="quarter" idx="3"/>
          </p:nvPr>
        </p:nvSpPr>
        <p:spPr>
          <a:xfrm>
            <a:off x="3028950" y="6586020"/>
            <a:ext cx="3086100" cy="164732"/>
          </a:xfrm>
          <a:prstGeom prst="rect">
            <a:avLst/>
          </a:prstGeom>
        </p:spPr>
        <p:txBody>
          <a:bodyPr vert="horz" lIns="91440" tIns="45720" rIns="91440" bIns="45720" rtlCol="0" anchor="ctr"/>
          <a:lstStyle>
            <a:lvl1pPr algn="ctr">
              <a:defRPr sz="800">
                <a:solidFill>
                  <a:schemeClr val="tx1">
                    <a:tint val="75000"/>
                  </a:schemeClr>
                </a:solidFill>
              </a:defRPr>
            </a:lvl1pPr>
          </a:lstStyle>
          <a:p>
            <a:r>
              <a:rPr lang="en-US" altLang="ja-JP" smtClean="0"/>
              <a:t>©                              all rights reserved</a:t>
            </a:r>
            <a:endParaRPr lang="ja-JP" altLang="en-US"/>
          </a:p>
        </p:txBody>
      </p:sp>
      <p:sp>
        <p:nvSpPr>
          <p:cNvPr id="6" name="Slide Number Placeholder 5"/>
          <p:cNvSpPr>
            <a:spLocks noGrp="1"/>
          </p:cNvSpPr>
          <p:nvPr>
            <p:ph type="sldNum" sz="quarter" idx="4"/>
          </p:nvPr>
        </p:nvSpPr>
        <p:spPr>
          <a:xfrm>
            <a:off x="6457950" y="6586020"/>
            <a:ext cx="2057400" cy="164732"/>
          </a:xfrm>
          <a:prstGeom prst="rect">
            <a:avLst/>
          </a:prstGeom>
        </p:spPr>
        <p:txBody>
          <a:bodyPr vert="horz" lIns="91440" tIns="45720" rIns="91440" bIns="45720" rtlCol="0" anchor="ctr"/>
          <a:lstStyle>
            <a:lvl1pPr algn="r">
              <a:defRPr sz="800">
                <a:solidFill>
                  <a:schemeClr val="tx1">
                    <a:tint val="75000"/>
                  </a:schemeClr>
                </a:solidFill>
              </a:defRPr>
            </a:lvl1pPr>
          </a:lstStyle>
          <a:p>
            <a:fld id="{1EC08E6F-7062-455E-B790-E1186509D80A}" type="slidenum">
              <a:rPr lang="ja-JP" altLang="en-US" smtClean="0"/>
              <a:pPr/>
              <a:t>‹#›</a:t>
            </a:fld>
            <a:endParaRPr lang="ja-JP" altLang="en-US"/>
          </a:p>
        </p:txBody>
      </p:sp>
    </p:spTree>
    <p:extLst>
      <p:ext uri="{BB962C8B-B14F-4D97-AF65-F5344CB8AC3E}">
        <p14:creationId xmlns:p14="http://schemas.microsoft.com/office/powerpoint/2010/main" val="2125526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kumimoji="1" sz="4400" b="1" kern="1200">
          <a:solidFill>
            <a:srgbClr val="CC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coacha.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3.gif"/></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video" Target="../media/media5.mp4"/><Relationship Id="rId3" Type="http://schemas.microsoft.com/office/2007/relationships/media" Target="../media/media3.mp4"/><Relationship Id="rId7" Type="http://schemas.microsoft.com/office/2007/relationships/media" Target="../media/media5.mp4"/><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39.png"/><Relationship Id="rId4" Type="http://schemas.openxmlformats.org/officeDocument/2006/relationships/video" Target="../media/media3.mp4"/><Relationship Id="rId9"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e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image" Target="../media/image49.png"/><Relationship Id="rId21" Type="http://schemas.openxmlformats.org/officeDocument/2006/relationships/image" Target="../media/image67.gif"/><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image" Target="../media/image48.png"/><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gif"/><Relationship Id="rId27" Type="http://schemas.openxmlformats.org/officeDocument/2006/relationships/image" Target="../media/image73.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png"/><Relationship Id="rId3" Type="http://schemas.openxmlformats.org/officeDocument/2006/relationships/image" Target="../media/image77.pn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png"/><Relationship Id="rId29"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                         </a:t>
            </a:r>
            <a:r>
              <a:rPr lang="ja-JP" altLang="en-US" smtClean="0"/>
              <a:t>　</a:t>
            </a:r>
            <a:r>
              <a:rPr lang="en-US" altLang="ja-JP" smtClean="0"/>
              <a:t>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mtClean="0"/>
              <a:pPr/>
              <a:t>1</a:t>
            </a:fld>
            <a:endParaRPr lang="ja-JP" altLang="en-US"/>
          </a:p>
        </p:txBody>
      </p:sp>
      <p:sp>
        <p:nvSpPr>
          <p:cNvPr id="7" name="正方形/長方形 6"/>
          <p:cNvSpPr/>
          <p:nvPr/>
        </p:nvSpPr>
        <p:spPr>
          <a:xfrm>
            <a:off x="6647531" y="3771773"/>
            <a:ext cx="1867819" cy="461665"/>
          </a:xfrm>
          <a:prstGeom prst="rect">
            <a:avLst/>
          </a:prstGeom>
        </p:spPr>
        <p:txBody>
          <a:bodyPr wrap="none">
            <a:spAutoFit/>
          </a:bodyPr>
          <a:lstStyle/>
          <a:p>
            <a:r>
              <a:rPr lang="en-US" altLang="ja-JP" sz="2400" b="1" dirty="0" smtClean="0">
                <a:solidFill>
                  <a:schemeClr val="tx1">
                    <a:lumMod val="75000"/>
                    <a:lumOff val="25000"/>
                  </a:schemeClr>
                </a:solidFill>
                <a:latin typeface="Segoe UI" panose="020B0502040204020203" pitchFamily="34" charset="0"/>
                <a:cs typeface="Segoe UI" panose="020B0502040204020203" pitchFamily="34" charset="0"/>
              </a:rPr>
              <a:t>2016/04/25</a:t>
            </a:r>
            <a:endParaRPr lang="ja-JP" altLang="en-US" sz="24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 name="正方形/長方形 7"/>
          <p:cNvSpPr/>
          <p:nvPr/>
        </p:nvSpPr>
        <p:spPr>
          <a:xfrm>
            <a:off x="7057741" y="5966556"/>
            <a:ext cx="1800493" cy="369332"/>
          </a:xfrm>
          <a:prstGeom prst="rect">
            <a:avLst/>
          </a:prstGeom>
        </p:spPr>
        <p:txBody>
          <a:bodyPr wrap="none">
            <a:spAutoFit/>
          </a:bodyPr>
          <a:lstStyle/>
          <a:p>
            <a:r>
              <a:rPr lang="ja-JP" altLang="en-US" b="1" dirty="0" smtClean="0">
                <a:solidFill>
                  <a:schemeClr val="tx1">
                    <a:lumMod val="75000"/>
                    <a:lumOff val="25000"/>
                  </a:schemeClr>
                </a:solidFill>
                <a:latin typeface="+mn-ea"/>
              </a:rPr>
              <a:t>株式会社ゆめみ</a:t>
            </a:r>
            <a:endParaRPr lang="ja-JP" altLang="en-US" dirty="0">
              <a:solidFill>
                <a:schemeClr val="tx1">
                  <a:lumMod val="75000"/>
                  <a:lumOff val="25000"/>
                </a:schemeClr>
              </a:solidFill>
            </a:endParaRPr>
          </a:p>
        </p:txBody>
      </p:sp>
      <p:pic>
        <p:nvPicPr>
          <p:cNvPr id="9" name="図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97701" y="5282480"/>
            <a:ext cx="2277650" cy="977532"/>
          </a:xfrm>
          <a:prstGeom prst="rect">
            <a:avLst/>
          </a:prstGeom>
        </p:spPr>
      </p:pic>
      <p:sp>
        <p:nvSpPr>
          <p:cNvPr id="12" name="タイトル 5"/>
          <p:cNvSpPr txBox="1">
            <a:spLocks/>
          </p:cNvSpPr>
          <p:nvPr/>
        </p:nvSpPr>
        <p:spPr>
          <a:xfrm>
            <a:off x="742950" y="795549"/>
            <a:ext cx="7772400" cy="2387600"/>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kumimoji="1" sz="6000" b="1" kern="1200">
                <a:solidFill>
                  <a:srgbClr val="CC0000"/>
                </a:solidFill>
                <a:latin typeface="+mj-lt"/>
                <a:ea typeface="+mj-ea"/>
                <a:cs typeface="+mj-cs"/>
              </a:defRPr>
            </a:lvl1pPr>
          </a:lstStyle>
          <a:p>
            <a:r>
              <a:rPr lang="en-US" altLang="ja-JP" dirty="0" smtClean="0"/>
              <a:t>FFWW_HMI</a:t>
            </a:r>
            <a:br>
              <a:rPr lang="en-US" altLang="ja-JP" dirty="0" smtClean="0"/>
            </a:br>
            <a:r>
              <a:rPr lang="ja-JP" altLang="en-US" dirty="0" smtClean="0"/>
              <a:t>プロジェクト報告書</a:t>
            </a:r>
            <a:r>
              <a:rPr lang="en-US" altLang="ja-JP" dirty="0" smtClean="0"/>
              <a:t/>
            </a:r>
            <a:br>
              <a:rPr lang="en-US" altLang="ja-JP" dirty="0" smtClean="0"/>
            </a:br>
            <a:r>
              <a:rPr lang="ja-JP" altLang="en-US" dirty="0" smtClean="0"/>
              <a:t>～</a:t>
            </a:r>
            <a:r>
              <a:rPr lang="ja-JP" altLang="en-US" dirty="0"/>
              <a:t>作業</a:t>
            </a:r>
            <a:r>
              <a:rPr lang="ja-JP" altLang="en-US" dirty="0" smtClean="0"/>
              <a:t>報告～</a:t>
            </a:r>
            <a:endParaRPr lang="ja-JP" altLang="en-US" dirty="0"/>
          </a:p>
        </p:txBody>
      </p:sp>
    </p:spTree>
    <p:extLst>
      <p:ext uri="{BB962C8B-B14F-4D97-AF65-F5344CB8AC3E}">
        <p14:creationId xmlns:p14="http://schemas.microsoft.com/office/powerpoint/2010/main" val="158463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10</a:t>
            </a:fld>
            <a:endParaRPr lang="ja-JP" altLang="en-US" sz="800" dirty="0">
              <a:latin typeface="+mn-ea"/>
            </a:endParaRPr>
          </a:p>
        </p:txBody>
      </p:sp>
      <p:sp>
        <p:nvSpPr>
          <p:cNvPr id="6" name="正方形/長方形 5"/>
          <p:cNvSpPr/>
          <p:nvPr/>
        </p:nvSpPr>
        <p:spPr>
          <a:xfrm>
            <a:off x="432768" y="1170278"/>
            <a:ext cx="8177832" cy="4255524"/>
          </a:xfrm>
          <a:prstGeom prst="rect">
            <a:avLst/>
          </a:prstGeom>
        </p:spPr>
        <p:txBody>
          <a:bodyPr wrap="square">
            <a:spAutoFit/>
          </a:bodyPr>
          <a:lstStyle/>
          <a:p>
            <a:pPr>
              <a:lnSpc>
                <a:spcPct val="150000"/>
              </a:lnSpc>
            </a:pPr>
            <a:r>
              <a:rPr lang="ja-JP" altLang="en-US" sz="1662" dirty="0" smtClean="0">
                <a:solidFill>
                  <a:prstClr val="black">
                    <a:lumMod val="75000"/>
                    <a:lumOff val="25000"/>
                  </a:prstClr>
                </a:solidFill>
                <a:latin typeface="+mn-ea"/>
              </a:rPr>
              <a:t>本</a:t>
            </a:r>
            <a:r>
              <a:rPr lang="ja-JP" altLang="en-US" sz="1600" dirty="0">
                <a:solidFill>
                  <a:srgbClr val="333333"/>
                </a:solidFill>
                <a:latin typeface="+mn-ea"/>
              </a:rPr>
              <a:t>臨床心理学、組織行動学などをベースに、</a:t>
            </a:r>
            <a:r>
              <a:rPr lang="ja-JP" altLang="en-US" sz="1600" dirty="0">
                <a:latin typeface="+mn-ea"/>
              </a:rPr>
              <a:t>コーチ・エィ株式会社</a:t>
            </a:r>
            <a:r>
              <a:rPr lang="ja-JP" altLang="en-US" sz="1600" dirty="0" smtClean="0">
                <a:latin typeface="+mn-ea"/>
              </a:rPr>
              <a:t>が</a:t>
            </a:r>
            <a:endParaRPr lang="en-US" altLang="ja-JP" sz="1600" dirty="0" smtClean="0">
              <a:latin typeface="+mn-ea"/>
            </a:endParaRPr>
          </a:p>
          <a:p>
            <a:pPr>
              <a:lnSpc>
                <a:spcPct val="150000"/>
              </a:lnSpc>
            </a:pPr>
            <a:r>
              <a:rPr lang="en-US" altLang="ja-JP" sz="1600" dirty="0" smtClean="0">
                <a:latin typeface="+mn-ea"/>
              </a:rPr>
              <a:t>4</a:t>
            </a:r>
            <a:r>
              <a:rPr lang="ja-JP" altLang="en-US" sz="1600" dirty="0">
                <a:latin typeface="+mn-ea"/>
              </a:rPr>
              <a:t>タイプに分類したもの。</a:t>
            </a:r>
          </a:p>
          <a:p>
            <a:pPr>
              <a:lnSpc>
                <a:spcPct val="150000"/>
              </a:lnSpc>
            </a:pPr>
            <a:r>
              <a:rPr lang="ja-JP" altLang="en-US" sz="1600" dirty="0">
                <a:latin typeface="+mn-ea"/>
              </a:rPr>
              <a:t>コーチ・エィは日本初のコーチ養成機関で、国内資格「生涯学習開発財団」、国際資格「国際コーチ連盟（</a:t>
            </a:r>
            <a:r>
              <a:rPr lang="en-US" altLang="ja-JP" sz="1600" dirty="0">
                <a:latin typeface="+mn-ea"/>
              </a:rPr>
              <a:t>ICF</a:t>
            </a:r>
            <a:r>
              <a:rPr lang="ja-JP" altLang="en-US" sz="1600" dirty="0">
                <a:latin typeface="+mn-ea"/>
              </a:rPr>
              <a:t>）」国内外に認定されている会社です</a:t>
            </a:r>
            <a:r>
              <a:rPr lang="ja-JP" altLang="en-US" sz="1600" dirty="0" smtClean="0">
                <a:latin typeface="+mn-ea"/>
              </a:rPr>
              <a:t>。</a:t>
            </a:r>
            <a:r>
              <a:rPr lang="en-US" altLang="ja-JP" sz="1600" dirty="0">
                <a:latin typeface="+mn-ea"/>
                <a:hlinkClick r:id="rId2"/>
              </a:rPr>
              <a:t>http://www.coacha.com/</a:t>
            </a:r>
            <a:endParaRPr lang="en-US" altLang="ja-JP" sz="1600" dirty="0">
              <a:latin typeface="+mn-ea"/>
            </a:endParaRPr>
          </a:p>
          <a:p>
            <a:pPr lvl="0">
              <a:lnSpc>
                <a:spcPct val="150000"/>
              </a:lnSpc>
            </a:pPr>
            <a:endParaRPr lang="en-US" altLang="ja-JP" sz="1662" dirty="0">
              <a:solidFill>
                <a:prstClr val="black">
                  <a:lumMod val="75000"/>
                  <a:lumOff val="25000"/>
                </a:prstClr>
              </a:solidFill>
              <a:latin typeface="+mn-ea"/>
            </a:endParaRPr>
          </a:p>
          <a:p>
            <a:pPr lvl="0">
              <a:lnSpc>
                <a:spcPct val="150000"/>
              </a:lnSpc>
            </a:pPr>
            <a:r>
              <a:rPr lang="ja-JP" altLang="en-US" sz="1662" dirty="0" smtClean="0">
                <a:solidFill>
                  <a:prstClr val="black">
                    <a:lumMod val="75000"/>
                    <a:lumOff val="25000"/>
                  </a:prstClr>
                </a:solidFill>
                <a:latin typeface="+mn-ea"/>
              </a:rPr>
              <a:t>～ 特徴 ～</a:t>
            </a:r>
            <a:endParaRPr lang="en-US" altLang="ja-JP" sz="1662" dirty="0">
              <a:solidFill>
                <a:prstClr val="black">
                  <a:lumMod val="75000"/>
                  <a:lumOff val="25000"/>
                </a:prstClr>
              </a:solidFill>
              <a:latin typeface="+mn-ea"/>
            </a:endParaRPr>
          </a:p>
          <a:p>
            <a:pPr>
              <a:lnSpc>
                <a:spcPct val="150000"/>
              </a:lnSpc>
            </a:pPr>
            <a:r>
              <a:rPr lang="ja-JP" altLang="en-US" sz="1662" dirty="0" smtClean="0">
                <a:solidFill>
                  <a:schemeClr val="tx1">
                    <a:lumMod val="75000"/>
                    <a:lumOff val="25000"/>
                  </a:schemeClr>
                </a:solidFill>
                <a:latin typeface="+mn-ea"/>
              </a:rPr>
              <a:t>・</a:t>
            </a:r>
            <a:r>
              <a:rPr lang="ja-JP" altLang="en-US" sz="1662" dirty="0" smtClean="0">
                <a:solidFill>
                  <a:srgbClr val="FF0000"/>
                </a:solidFill>
                <a:latin typeface="+mn-ea"/>
              </a:rPr>
              <a:t>４つのタイプ</a:t>
            </a:r>
            <a:r>
              <a:rPr lang="ja-JP" altLang="en-US" sz="1662" dirty="0" smtClean="0">
                <a:solidFill>
                  <a:schemeClr val="tx1">
                    <a:lumMod val="75000"/>
                    <a:lumOff val="25000"/>
                  </a:schemeClr>
                </a:solidFill>
                <a:latin typeface="+mn-ea"/>
              </a:rPr>
              <a:t>に分類する</a:t>
            </a:r>
            <a:endParaRPr lang="en-US" altLang="ja-JP" sz="1662" dirty="0" smtClean="0">
              <a:solidFill>
                <a:schemeClr val="tx1">
                  <a:lumMod val="75000"/>
                  <a:lumOff val="25000"/>
                </a:schemeClr>
              </a:solidFill>
              <a:latin typeface="+mn-ea"/>
            </a:endParaRPr>
          </a:p>
          <a:p>
            <a:pPr>
              <a:lnSpc>
                <a:spcPct val="150000"/>
              </a:lnSpc>
            </a:pPr>
            <a:r>
              <a:rPr lang="ja-JP" altLang="en-US" sz="1662" dirty="0" smtClean="0">
                <a:solidFill>
                  <a:schemeClr val="tx1">
                    <a:lumMod val="75000"/>
                    <a:lumOff val="25000"/>
                  </a:schemeClr>
                </a:solidFill>
                <a:latin typeface="+mn-ea"/>
              </a:rPr>
              <a:t>・</a:t>
            </a:r>
            <a:r>
              <a:rPr lang="ja-JP" altLang="en-US" sz="1662" dirty="0">
                <a:solidFill>
                  <a:schemeClr val="tx1">
                    <a:lumMod val="75000"/>
                    <a:lumOff val="25000"/>
                  </a:schemeClr>
                </a:solidFill>
                <a:latin typeface="+mn-ea"/>
              </a:rPr>
              <a:t>診断で自分のタイプ、傾向がわかる</a:t>
            </a:r>
            <a:endParaRPr lang="en-US" altLang="ja-JP" sz="1662" dirty="0">
              <a:solidFill>
                <a:schemeClr val="tx1">
                  <a:lumMod val="75000"/>
                  <a:lumOff val="25000"/>
                </a:schemeClr>
              </a:solidFill>
              <a:latin typeface="+mn-ea"/>
            </a:endParaRPr>
          </a:p>
          <a:p>
            <a:pPr>
              <a:lnSpc>
                <a:spcPct val="150000"/>
              </a:lnSpc>
            </a:pPr>
            <a:r>
              <a:rPr lang="ja-JP" altLang="en-US" sz="1662" dirty="0" smtClean="0">
                <a:solidFill>
                  <a:schemeClr val="tx1">
                    <a:lumMod val="75000"/>
                    <a:lumOff val="25000"/>
                  </a:schemeClr>
                </a:solidFill>
                <a:latin typeface="+mn-ea"/>
              </a:rPr>
              <a:t>・それぞれのタイプにより、</a:t>
            </a:r>
            <a:r>
              <a:rPr lang="ja-JP" altLang="en-US" sz="1662" dirty="0" smtClean="0">
                <a:solidFill>
                  <a:srgbClr val="FF0000"/>
                </a:solidFill>
                <a:latin typeface="+mn-ea"/>
              </a:rPr>
              <a:t>信頼されやすい接し方</a:t>
            </a:r>
            <a:r>
              <a:rPr lang="ja-JP" altLang="en-US" sz="1662" dirty="0" smtClean="0">
                <a:solidFill>
                  <a:schemeClr val="tx1">
                    <a:lumMod val="75000"/>
                    <a:lumOff val="25000"/>
                  </a:schemeClr>
                </a:solidFill>
                <a:latin typeface="+mn-ea"/>
              </a:rPr>
              <a:t>がある</a:t>
            </a:r>
            <a:endParaRPr lang="en-US" altLang="ja-JP" sz="1662" dirty="0">
              <a:solidFill>
                <a:srgbClr val="FF0000"/>
              </a:solidFill>
              <a:latin typeface="+mn-ea"/>
            </a:endParaRPr>
          </a:p>
          <a:p>
            <a:pPr>
              <a:lnSpc>
                <a:spcPct val="150000"/>
              </a:lnSpc>
            </a:pPr>
            <a:r>
              <a:rPr lang="ja-JP" altLang="en-US" sz="1662" dirty="0">
                <a:solidFill>
                  <a:schemeClr val="tx1">
                    <a:lumMod val="75000"/>
                    <a:lumOff val="25000"/>
                  </a:schemeClr>
                </a:solidFill>
                <a:latin typeface="+mn-ea"/>
              </a:rPr>
              <a:t>・生徒のタイプを見極め、その通りに会話、コーチングすると</a:t>
            </a:r>
            <a:r>
              <a:rPr lang="ja-JP" altLang="en-US" sz="1662" dirty="0">
                <a:solidFill>
                  <a:srgbClr val="FF0000"/>
                </a:solidFill>
                <a:latin typeface="+mn-ea"/>
              </a:rPr>
              <a:t>理解が</a:t>
            </a:r>
            <a:r>
              <a:rPr lang="ja-JP" altLang="en-US" sz="1662" dirty="0" smtClean="0">
                <a:solidFill>
                  <a:srgbClr val="FF0000"/>
                </a:solidFill>
                <a:latin typeface="+mn-ea"/>
              </a:rPr>
              <a:t>早い</a:t>
            </a:r>
            <a:endParaRPr lang="en-US" altLang="ja-JP" sz="1662" dirty="0">
              <a:solidFill>
                <a:srgbClr val="FF0000"/>
              </a:solidFill>
              <a:latin typeface="+mn-ea"/>
            </a:endParaRPr>
          </a:p>
        </p:txBody>
      </p:sp>
      <p:sp>
        <p:nvSpPr>
          <p:cNvPr id="8"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タイプ分け診断</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25685021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a:xfrm>
            <a:off x="6474883" y="6586020"/>
            <a:ext cx="2057400" cy="164732"/>
          </a:xfrm>
        </p:spPr>
        <p:txBody>
          <a:bodyPr/>
          <a:lstStyle/>
          <a:p>
            <a:fld id="{1EC08E6F-7062-455E-B790-E1186509D80A}" type="slidenum">
              <a:rPr lang="ja-JP" altLang="en-US" sz="800" smtClean="0">
                <a:latin typeface="+mn-ea"/>
              </a:rPr>
              <a:pPr/>
              <a:t>11</a:t>
            </a:fld>
            <a:endParaRPr lang="ja-JP" altLang="en-US" sz="800">
              <a:latin typeface="+mn-ea"/>
            </a:endParaRPr>
          </a:p>
        </p:txBody>
      </p:sp>
      <p:pic>
        <p:nvPicPr>
          <p:cNvPr id="6" name="図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180" y="1643002"/>
            <a:ext cx="4110393" cy="1712664"/>
          </a:xfrm>
          <a:prstGeom prst="rect">
            <a:avLst/>
          </a:prstGeom>
        </p:spPr>
      </p:pic>
      <p:pic>
        <p:nvPicPr>
          <p:cNvPr id="12" name="図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28417" y="1643002"/>
            <a:ext cx="4499756" cy="1874898"/>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9801" y="3917100"/>
            <a:ext cx="4392700" cy="1830291"/>
          </a:xfrm>
          <a:prstGeom prst="rect">
            <a:avLst/>
          </a:prstGeom>
        </p:spPr>
      </p:pic>
      <p:pic>
        <p:nvPicPr>
          <p:cNvPr id="14" name="図 13"/>
          <p:cNvPicPr>
            <a:picLocks noChangeAspect="1"/>
          </p:cNvPicPr>
          <p:nvPr/>
        </p:nvPicPr>
        <p:blipFill rotWithShape="1">
          <a:blip r:embed="rId5" cstate="print">
            <a:extLst>
              <a:ext uri="{28A0092B-C50C-407E-A947-70E740481C1C}">
                <a14:useLocalDpi xmlns:a14="http://schemas.microsoft.com/office/drawing/2010/main"/>
              </a:ext>
            </a:extLst>
          </a:blip>
          <a:srcRect r="13510"/>
          <a:stretch/>
        </p:blipFill>
        <p:spPr>
          <a:xfrm>
            <a:off x="4568335" y="3917100"/>
            <a:ext cx="4308965" cy="2075860"/>
          </a:xfrm>
          <a:prstGeom prst="rect">
            <a:avLst/>
          </a:prstGeom>
        </p:spPr>
      </p:pic>
      <p:sp>
        <p:nvSpPr>
          <p:cNvPr id="8" name="角丸四角形 7"/>
          <p:cNvSpPr/>
          <p:nvPr/>
        </p:nvSpPr>
        <p:spPr>
          <a:xfrm>
            <a:off x="304800" y="1536701"/>
            <a:ext cx="4076700" cy="2100130"/>
          </a:xfrm>
          <a:prstGeom prst="roundRect">
            <a:avLst/>
          </a:prstGeom>
          <a:no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3" name="正方形/長方形 22"/>
          <p:cNvSpPr/>
          <p:nvPr/>
        </p:nvSpPr>
        <p:spPr>
          <a:xfrm>
            <a:off x="741098" y="924227"/>
            <a:ext cx="6582533" cy="369332"/>
          </a:xfrm>
          <a:prstGeom prst="rect">
            <a:avLst/>
          </a:prstGeom>
        </p:spPr>
        <p:txBody>
          <a:bodyPr wrap="square">
            <a:spAutoFit/>
          </a:bodyPr>
          <a:lstStyle/>
          <a:p>
            <a:pPr lvl="0"/>
            <a:r>
              <a:rPr lang="ja-JP" altLang="en-US" dirty="0" smtClean="0">
                <a:solidFill>
                  <a:prstClr val="black"/>
                </a:solidFill>
                <a:latin typeface="+mn-ea"/>
              </a:rPr>
              <a:t>教わる人は、この４タイプに分類されるとされています</a:t>
            </a:r>
            <a:endParaRPr lang="ja-JP" altLang="en-US" dirty="0">
              <a:solidFill>
                <a:prstClr val="black"/>
              </a:solidFill>
              <a:latin typeface="+mn-ea"/>
            </a:endParaRPr>
          </a:p>
        </p:txBody>
      </p:sp>
      <p:sp>
        <p:nvSpPr>
          <p:cNvPr id="1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タイプ分け診断</a:t>
            </a:r>
            <a:endParaRPr lang="ja-JP" altLang="en-US" sz="1000" dirty="0">
              <a:solidFill>
                <a:schemeClr val="bg1"/>
              </a:solidFill>
              <a:latin typeface="+mn-ea"/>
              <a:ea typeface="+mn-ea"/>
            </a:endParaRPr>
          </a:p>
        </p:txBody>
      </p:sp>
      <p:sp>
        <p:nvSpPr>
          <p:cNvPr id="20" name="角丸四角形 19"/>
          <p:cNvSpPr/>
          <p:nvPr/>
        </p:nvSpPr>
        <p:spPr>
          <a:xfrm>
            <a:off x="292100" y="3949701"/>
            <a:ext cx="4076700" cy="2100130"/>
          </a:xfrm>
          <a:prstGeom prst="roundRect">
            <a:avLst/>
          </a:prstGeom>
          <a:no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1" name="角丸四角形 20"/>
          <p:cNvSpPr/>
          <p:nvPr/>
        </p:nvSpPr>
        <p:spPr>
          <a:xfrm>
            <a:off x="4508500" y="3937001"/>
            <a:ext cx="4076700" cy="2100130"/>
          </a:xfrm>
          <a:prstGeom prst="roundRect">
            <a:avLst/>
          </a:prstGeom>
          <a:no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2" name="角丸四角形 21"/>
          <p:cNvSpPr/>
          <p:nvPr/>
        </p:nvSpPr>
        <p:spPr>
          <a:xfrm>
            <a:off x="4546600" y="1536701"/>
            <a:ext cx="4076700" cy="2100130"/>
          </a:xfrm>
          <a:prstGeom prst="roundRect">
            <a:avLst/>
          </a:prstGeom>
          <a:no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Tree>
    <p:extLst>
      <p:ext uri="{BB962C8B-B14F-4D97-AF65-F5344CB8AC3E}">
        <p14:creationId xmlns:p14="http://schemas.microsoft.com/office/powerpoint/2010/main" val="38859664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12</a:t>
            </a:fld>
            <a:endParaRPr lang="ja-JP" altLang="en-US" sz="800" dirty="0">
              <a:latin typeface="+mn-ea"/>
            </a:endParaRPr>
          </a:p>
        </p:txBody>
      </p:sp>
      <p:pic>
        <p:nvPicPr>
          <p:cNvPr id="6" name="図 5"/>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71180" y="1643002"/>
            <a:ext cx="4110393" cy="1712664"/>
          </a:xfrm>
          <a:prstGeom prst="rect">
            <a:avLst/>
          </a:prstGeom>
        </p:spPr>
      </p:pic>
      <p:pic>
        <p:nvPicPr>
          <p:cNvPr id="12" name="図 1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528417" y="1643002"/>
            <a:ext cx="4499756" cy="1874898"/>
          </a:xfrm>
          <a:prstGeom prst="rect">
            <a:avLst/>
          </a:prstGeom>
        </p:spPr>
      </p:pic>
      <p:pic>
        <p:nvPicPr>
          <p:cNvPr id="13" name="図 12"/>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69801" y="3917100"/>
            <a:ext cx="4392700" cy="1830291"/>
          </a:xfrm>
          <a:prstGeom prst="rect">
            <a:avLst/>
          </a:prstGeom>
        </p:spPr>
      </p:pic>
      <p:pic>
        <p:nvPicPr>
          <p:cNvPr id="14" name="図 13"/>
          <p:cNvPicPr>
            <a:picLocks noChangeAspect="1"/>
          </p:cNvPicPr>
          <p:nvPr/>
        </p:nvPicPr>
        <p:blipFill rotWithShape="1">
          <a:blip r:embed="rId5" cstate="print">
            <a:duotone>
              <a:schemeClr val="accent3">
                <a:shade val="45000"/>
                <a:satMod val="135000"/>
              </a:schemeClr>
              <a:prstClr val="white"/>
            </a:duotone>
            <a:extLst>
              <a:ext uri="{28A0092B-C50C-407E-A947-70E740481C1C}">
                <a14:useLocalDpi xmlns:a14="http://schemas.microsoft.com/office/drawing/2010/main"/>
              </a:ext>
            </a:extLst>
          </a:blip>
          <a:srcRect r="13510"/>
          <a:stretch/>
        </p:blipFill>
        <p:spPr>
          <a:xfrm>
            <a:off x="4568335" y="3917100"/>
            <a:ext cx="4308965" cy="2075860"/>
          </a:xfrm>
          <a:prstGeom prst="rect">
            <a:avLst/>
          </a:prstGeom>
        </p:spPr>
      </p:pic>
      <p:sp>
        <p:nvSpPr>
          <p:cNvPr id="8" name="角丸四角形 7"/>
          <p:cNvSpPr/>
          <p:nvPr/>
        </p:nvSpPr>
        <p:spPr>
          <a:xfrm>
            <a:off x="304800" y="1536701"/>
            <a:ext cx="4076700" cy="2100130"/>
          </a:xfrm>
          <a:prstGeom prst="roundRect">
            <a:avLst/>
          </a:prstGeom>
          <a:no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3" name="正方形/長方形 22"/>
          <p:cNvSpPr/>
          <p:nvPr/>
        </p:nvSpPr>
        <p:spPr>
          <a:xfrm>
            <a:off x="690298" y="771827"/>
            <a:ext cx="6582533" cy="646331"/>
          </a:xfrm>
          <a:prstGeom prst="rect">
            <a:avLst/>
          </a:prstGeom>
        </p:spPr>
        <p:txBody>
          <a:bodyPr wrap="square">
            <a:spAutoFit/>
          </a:bodyPr>
          <a:lstStyle/>
          <a:p>
            <a:pPr lvl="0"/>
            <a:r>
              <a:rPr lang="ja-JP" altLang="en-US" dirty="0" smtClean="0">
                <a:solidFill>
                  <a:prstClr val="black"/>
                </a:solidFill>
                <a:latin typeface="+mn-ea"/>
              </a:rPr>
              <a:t>タイプ分け診断は、エニアグラムとの通ずる分類</a:t>
            </a:r>
            <a:endParaRPr lang="en-US" altLang="ja-JP" dirty="0" smtClean="0">
              <a:solidFill>
                <a:prstClr val="black"/>
              </a:solidFill>
              <a:latin typeface="+mn-ea"/>
            </a:endParaRPr>
          </a:p>
          <a:p>
            <a:pPr lvl="0"/>
            <a:r>
              <a:rPr lang="ja-JP" altLang="en-US" dirty="0" smtClean="0">
                <a:solidFill>
                  <a:prstClr val="black"/>
                </a:solidFill>
                <a:latin typeface="+mn-ea"/>
              </a:rPr>
              <a:t>この４タイプで網羅できる可能性があると考えます</a:t>
            </a:r>
            <a:endParaRPr lang="en-US" altLang="ja-JP" dirty="0" smtClean="0">
              <a:solidFill>
                <a:prstClr val="black"/>
              </a:solidFill>
              <a:latin typeface="+mn-ea"/>
            </a:endParaRPr>
          </a:p>
        </p:txBody>
      </p:sp>
      <p:sp>
        <p:nvSpPr>
          <p:cNvPr id="1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エニアグラムとの比較</a:t>
            </a:r>
            <a:endParaRPr lang="ja-JP" altLang="en-US" sz="1000" dirty="0">
              <a:solidFill>
                <a:schemeClr val="bg1"/>
              </a:solidFill>
              <a:latin typeface="+mn-ea"/>
              <a:ea typeface="+mn-ea"/>
            </a:endParaRPr>
          </a:p>
        </p:txBody>
      </p:sp>
      <p:sp>
        <p:nvSpPr>
          <p:cNvPr id="20" name="角丸四角形 19"/>
          <p:cNvSpPr/>
          <p:nvPr/>
        </p:nvSpPr>
        <p:spPr>
          <a:xfrm>
            <a:off x="292100" y="3949701"/>
            <a:ext cx="4076700" cy="2100130"/>
          </a:xfrm>
          <a:prstGeom prst="roundRect">
            <a:avLst/>
          </a:prstGeom>
          <a:no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1" name="角丸四角形 20"/>
          <p:cNvSpPr/>
          <p:nvPr/>
        </p:nvSpPr>
        <p:spPr>
          <a:xfrm>
            <a:off x="4508500" y="3937001"/>
            <a:ext cx="4076700" cy="2100130"/>
          </a:xfrm>
          <a:prstGeom prst="roundRect">
            <a:avLst/>
          </a:prstGeom>
          <a:no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2" name="角丸四角形 21"/>
          <p:cNvSpPr/>
          <p:nvPr/>
        </p:nvSpPr>
        <p:spPr>
          <a:xfrm>
            <a:off x="4546600" y="1536701"/>
            <a:ext cx="4076700" cy="2100130"/>
          </a:xfrm>
          <a:prstGeom prst="roundRect">
            <a:avLst/>
          </a:prstGeom>
          <a:noFill/>
          <a:ln w="285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5" name="円/楕円 14"/>
          <p:cNvSpPr/>
          <p:nvPr/>
        </p:nvSpPr>
        <p:spPr>
          <a:xfrm>
            <a:off x="1138242" y="1803130"/>
            <a:ext cx="1080120" cy="6092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n-ea"/>
              </a:rPr>
              <a:t>統率</a:t>
            </a:r>
            <a:endParaRPr kumimoji="1" lang="ja-JP" altLang="en-US" dirty="0">
              <a:latin typeface="+mn-ea"/>
            </a:endParaRPr>
          </a:p>
        </p:txBody>
      </p:sp>
      <p:sp>
        <p:nvSpPr>
          <p:cNvPr id="16" name="円/楕円 15"/>
          <p:cNvSpPr/>
          <p:nvPr/>
        </p:nvSpPr>
        <p:spPr>
          <a:xfrm>
            <a:off x="1110822" y="3454597"/>
            <a:ext cx="1080120" cy="6092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latin typeface="+mn-ea"/>
              </a:rPr>
              <a:t>達成</a:t>
            </a:r>
            <a:endParaRPr kumimoji="1" lang="ja-JP" altLang="en-US" dirty="0">
              <a:latin typeface="+mn-ea"/>
            </a:endParaRPr>
          </a:p>
        </p:txBody>
      </p:sp>
      <p:sp>
        <p:nvSpPr>
          <p:cNvPr id="17" name="円/楕円 16"/>
          <p:cNvSpPr/>
          <p:nvPr/>
        </p:nvSpPr>
        <p:spPr>
          <a:xfrm>
            <a:off x="1110822" y="4899304"/>
            <a:ext cx="1080120" cy="6092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latin typeface="+mn-ea"/>
              </a:rPr>
              <a:t>楽天</a:t>
            </a:r>
            <a:endParaRPr kumimoji="1" lang="ja-JP" altLang="en-US" dirty="0">
              <a:latin typeface="+mn-ea"/>
            </a:endParaRPr>
          </a:p>
        </p:txBody>
      </p:sp>
      <p:sp>
        <p:nvSpPr>
          <p:cNvPr id="18" name="円/楕円 17"/>
          <p:cNvSpPr/>
          <p:nvPr/>
        </p:nvSpPr>
        <p:spPr>
          <a:xfrm>
            <a:off x="6938776" y="1752330"/>
            <a:ext cx="1080120" cy="6092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latin typeface="+mn-ea"/>
              </a:rPr>
              <a:t>完璧</a:t>
            </a:r>
            <a:endParaRPr kumimoji="1" lang="ja-JP" altLang="en-US" dirty="0">
              <a:latin typeface="+mn-ea"/>
            </a:endParaRPr>
          </a:p>
        </p:txBody>
      </p:sp>
      <p:sp>
        <p:nvSpPr>
          <p:cNvPr id="24" name="円/楕円 23"/>
          <p:cNvSpPr/>
          <p:nvPr/>
        </p:nvSpPr>
        <p:spPr>
          <a:xfrm>
            <a:off x="6911356" y="3403797"/>
            <a:ext cx="1080120" cy="6092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latin typeface="+mn-ea"/>
              </a:rPr>
              <a:t>堅実</a:t>
            </a:r>
            <a:endParaRPr kumimoji="1" lang="ja-JP" altLang="en-US" dirty="0">
              <a:latin typeface="+mn-ea"/>
            </a:endParaRPr>
          </a:p>
        </p:txBody>
      </p:sp>
      <p:sp>
        <p:nvSpPr>
          <p:cNvPr id="25" name="円/楕円 24"/>
          <p:cNvSpPr/>
          <p:nvPr/>
        </p:nvSpPr>
        <p:spPr>
          <a:xfrm>
            <a:off x="6911356" y="4848504"/>
            <a:ext cx="1080120" cy="6092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latin typeface="+mn-ea"/>
              </a:rPr>
              <a:t>献身</a:t>
            </a:r>
            <a:endParaRPr kumimoji="1" lang="ja-JP" altLang="en-US" dirty="0">
              <a:latin typeface="+mn-ea"/>
            </a:endParaRPr>
          </a:p>
        </p:txBody>
      </p:sp>
      <p:sp>
        <p:nvSpPr>
          <p:cNvPr id="26" name="円/楕円 25"/>
          <p:cNvSpPr/>
          <p:nvPr/>
        </p:nvSpPr>
        <p:spPr>
          <a:xfrm>
            <a:off x="3903613" y="2781891"/>
            <a:ext cx="1080120" cy="6092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latin typeface="+mn-ea"/>
              </a:rPr>
              <a:t>研究</a:t>
            </a:r>
            <a:endParaRPr kumimoji="1" lang="ja-JP" altLang="en-US" dirty="0">
              <a:latin typeface="+mn-ea"/>
            </a:endParaRPr>
          </a:p>
        </p:txBody>
      </p:sp>
      <p:sp>
        <p:nvSpPr>
          <p:cNvPr id="27" name="円/楕円 26"/>
          <p:cNvSpPr/>
          <p:nvPr/>
        </p:nvSpPr>
        <p:spPr>
          <a:xfrm>
            <a:off x="3892316" y="3402951"/>
            <a:ext cx="1080120" cy="6092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latin typeface="+mn-ea"/>
              </a:rPr>
              <a:t>芸術</a:t>
            </a:r>
            <a:endParaRPr kumimoji="1" lang="ja-JP" altLang="en-US" dirty="0">
              <a:latin typeface="+mn-ea"/>
            </a:endParaRPr>
          </a:p>
        </p:txBody>
      </p:sp>
      <p:sp>
        <p:nvSpPr>
          <p:cNvPr id="28" name="円/楕円 27"/>
          <p:cNvSpPr/>
          <p:nvPr/>
        </p:nvSpPr>
        <p:spPr>
          <a:xfrm>
            <a:off x="3903613" y="4000303"/>
            <a:ext cx="1080120" cy="6092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latin typeface="+mn-ea"/>
              </a:rPr>
              <a:t>調停</a:t>
            </a:r>
            <a:endParaRPr kumimoji="1" lang="ja-JP" altLang="en-US" dirty="0">
              <a:latin typeface="+mn-ea"/>
            </a:endParaRPr>
          </a:p>
        </p:txBody>
      </p:sp>
      <p:sp>
        <p:nvSpPr>
          <p:cNvPr id="29" name="角丸四角形 28"/>
          <p:cNvSpPr/>
          <p:nvPr/>
        </p:nvSpPr>
        <p:spPr>
          <a:xfrm>
            <a:off x="673768" y="1628676"/>
            <a:ext cx="2200003" cy="4176464"/>
          </a:xfrm>
          <a:prstGeom prst="roundRect">
            <a:avLst/>
          </a:prstGeom>
          <a:no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0" name="テキスト ボックス 29"/>
          <p:cNvSpPr txBox="1"/>
          <p:nvPr/>
        </p:nvSpPr>
        <p:spPr>
          <a:xfrm>
            <a:off x="4062478" y="6109280"/>
            <a:ext cx="877163" cy="369332"/>
          </a:xfrm>
          <a:prstGeom prst="rect">
            <a:avLst/>
          </a:prstGeom>
          <a:noFill/>
        </p:spPr>
        <p:txBody>
          <a:bodyPr wrap="none" rtlCol="0">
            <a:spAutoFit/>
          </a:bodyPr>
          <a:lstStyle/>
          <a:p>
            <a:r>
              <a:rPr lang="ja-JP" altLang="en-US" b="1" dirty="0" smtClean="0">
                <a:solidFill>
                  <a:schemeClr val="tx1">
                    <a:lumMod val="50000"/>
                    <a:lumOff val="50000"/>
                  </a:schemeClr>
                </a:solidFill>
                <a:latin typeface="+mn-ea"/>
              </a:rPr>
              <a:t>遊離</a:t>
            </a:r>
            <a:r>
              <a:rPr kumimoji="1" lang="ja-JP" altLang="en-US" b="1" dirty="0" smtClean="0">
                <a:solidFill>
                  <a:schemeClr val="tx1">
                    <a:lumMod val="50000"/>
                    <a:lumOff val="50000"/>
                  </a:schemeClr>
                </a:solidFill>
                <a:latin typeface="+mn-ea"/>
              </a:rPr>
              <a:t>型</a:t>
            </a:r>
            <a:endParaRPr kumimoji="1" lang="ja-JP" altLang="en-US" b="1" dirty="0">
              <a:solidFill>
                <a:schemeClr val="tx1">
                  <a:lumMod val="50000"/>
                  <a:lumOff val="50000"/>
                </a:schemeClr>
              </a:solidFill>
              <a:latin typeface="+mn-ea"/>
            </a:endParaRPr>
          </a:p>
        </p:txBody>
      </p:sp>
      <p:sp>
        <p:nvSpPr>
          <p:cNvPr id="31" name="角丸四角形 30"/>
          <p:cNvSpPr/>
          <p:nvPr/>
        </p:nvSpPr>
        <p:spPr>
          <a:xfrm>
            <a:off x="3318272" y="1620728"/>
            <a:ext cx="2200003" cy="4176464"/>
          </a:xfrm>
          <a:prstGeom prst="roundRect">
            <a:avLst/>
          </a:prstGeom>
          <a:no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2" name="テキスト ボックス 31"/>
          <p:cNvSpPr txBox="1"/>
          <p:nvPr/>
        </p:nvSpPr>
        <p:spPr>
          <a:xfrm>
            <a:off x="1671480" y="6109280"/>
            <a:ext cx="1338828" cy="369332"/>
          </a:xfrm>
          <a:prstGeom prst="rect">
            <a:avLst/>
          </a:prstGeom>
          <a:noFill/>
        </p:spPr>
        <p:txBody>
          <a:bodyPr wrap="none" rtlCol="0">
            <a:spAutoFit/>
          </a:bodyPr>
          <a:lstStyle/>
          <a:p>
            <a:r>
              <a:rPr kumimoji="1" lang="ja-JP" altLang="en-US" b="1" dirty="0" smtClean="0">
                <a:solidFill>
                  <a:schemeClr val="tx1">
                    <a:lumMod val="50000"/>
                    <a:lumOff val="50000"/>
                  </a:schemeClr>
                </a:solidFill>
                <a:latin typeface="+mn-ea"/>
              </a:rPr>
              <a:t>自己主張型</a:t>
            </a:r>
            <a:endParaRPr kumimoji="1" lang="ja-JP" altLang="en-US" b="1" dirty="0">
              <a:solidFill>
                <a:schemeClr val="tx1">
                  <a:lumMod val="50000"/>
                  <a:lumOff val="50000"/>
                </a:schemeClr>
              </a:solidFill>
              <a:latin typeface="+mn-ea"/>
            </a:endParaRPr>
          </a:p>
        </p:txBody>
      </p:sp>
      <p:sp>
        <p:nvSpPr>
          <p:cNvPr id="33" name="角丸四角形 32"/>
          <p:cNvSpPr/>
          <p:nvPr/>
        </p:nvSpPr>
        <p:spPr>
          <a:xfrm>
            <a:off x="6260772" y="1582627"/>
            <a:ext cx="2200003" cy="4176464"/>
          </a:xfrm>
          <a:prstGeom prst="roundRect">
            <a:avLst/>
          </a:prstGeom>
          <a:no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4" name="テキスト ボックス 33"/>
          <p:cNvSpPr txBox="1"/>
          <p:nvPr/>
        </p:nvSpPr>
        <p:spPr>
          <a:xfrm>
            <a:off x="6372200" y="6093237"/>
            <a:ext cx="877163" cy="369332"/>
          </a:xfrm>
          <a:prstGeom prst="rect">
            <a:avLst/>
          </a:prstGeom>
          <a:noFill/>
        </p:spPr>
        <p:txBody>
          <a:bodyPr wrap="none" rtlCol="0">
            <a:spAutoFit/>
          </a:bodyPr>
          <a:lstStyle/>
          <a:p>
            <a:r>
              <a:rPr kumimoji="1" lang="ja-JP" altLang="en-US" b="1" dirty="0" smtClean="0">
                <a:solidFill>
                  <a:schemeClr val="tx1">
                    <a:lumMod val="50000"/>
                    <a:lumOff val="50000"/>
                  </a:schemeClr>
                </a:solidFill>
                <a:latin typeface="+mn-ea"/>
              </a:rPr>
              <a:t>追従型</a:t>
            </a:r>
            <a:endParaRPr kumimoji="1" lang="ja-JP" altLang="en-US" b="1" dirty="0">
              <a:solidFill>
                <a:schemeClr val="tx1">
                  <a:lumMod val="50000"/>
                  <a:lumOff val="50000"/>
                </a:schemeClr>
              </a:solidFill>
              <a:latin typeface="+mn-ea"/>
            </a:endParaRPr>
          </a:p>
        </p:txBody>
      </p:sp>
    </p:spTree>
    <p:extLst>
      <p:ext uri="{BB962C8B-B14F-4D97-AF65-F5344CB8AC3E}">
        <p14:creationId xmlns:p14="http://schemas.microsoft.com/office/powerpoint/2010/main" val="3007098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13</a:t>
            </a:fld>
            <a:endParaRPr lang="ja-JP" altLang="en-US" sz="800">
              <a:latin typeface="+mn-ea"/>
            </a:endParaRPr>
          </a:p>
        </p:txBody>
      </p:sp>
      <p:pic>
        <p:nvPicPr>
          <p:cNvPr id="7" name="図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8030" y="1010275"/>
            <a:ext cx="2582742" cy="107614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5153" y="2390361"/>
            <a:ext cx="2616210" cy="1090087"/>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7763" y="3786641"/>
            <a:ext cx="2581998" cy="1075832"/>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21291" y="5044078"/>
            <a:ext cx="2785850" cy="1160771"/>
          </a:xfrm>
          <a:prstGeom prst="rect">
            <a:avLst/>
          </a:prstGeom>
        </p:spPr>
      </p:pic>
      <p:sp>
        <p:nvSpPr>
          <p:cNvPr id="11" name="角丸四角形 10"/>
          <p:cNvSpPr/>
          <p:nvPr/>
        </p:nvSpPr>
        <p:spPr>
          <a:xfrm>
            <a:off x="558030" y="859737"/>
            <a:ext cx="2793333" cy="1337363"/>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2" name="角丸四角形 11"/>
          <p:cNvSpPr/>
          <p:nvPr/>
        </p:nvSpPr>
        <p:spPr>
          <a:xfrm>
            <a:off x="558030" y="2249656"/>
            <a:ext cx="2793333" cy="1337363"/>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3" name="角丸四角形 12"/>
          <p:cNvSpPr/>
          <p:nvPr/>
        </p:nvSpPr>
        <p:spPr>
          <a:xfrm>
            <a:off x="558030" y="3666859"/>
            <a:ext cx="2793333" cy="1337363"/>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4" name="角丸四角形 13"/>
          <p:cNvSpPr/>
          <p:nvPr/>
        </p:nvSpPr>
        <p:spPr>
          <a:xfrm>
            <a:off x="558030" y="5044078"/>
            <a:ext cx="2793333" cy="1337363"/>
          </a:xfrm>
          <a:prstGeom prst="round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 name="正方形/長方形 2"/>
          <p:cNvSpPr/>
          <p:nvPr/>
        </p:nvSpPr>
        <p:spPr>
          <a:xfrm>
            <a:off x="3507141" y="1010275"/>
            <a:ext cx="5600700" cy="738664"/>
          </a:xfrm>
          <a:prstGeom prst="rect">
            <a:avLst/>
          </a:prstGeom>
        </p:spPr>
        <p:txBody>
          <a:bodyPr wrap="square">
            <a:spAutoFit/>
          </a:bodyPr>
          <a:lstStyle/>
          <a:p>
            <a:r>
              <a:rPr lang="ja-JP" altLang="en-US" sz="1400" b="1" dirty="0" smtClean="0">
                <a:solidFill>
                  <a:schemeClr val="tx2"/>
                </a:solidFill>
                <a:latin typeface="+mn-ea"/>
              </a:rPr>
              <a:t>・あまり口出しせず、</a:t>
            </a:r>
            <a:r>
              <a:rPr lang="ja-JP" altLang="en-US" sz="1400" b="1" dirty="0" smtClean="0">
                <a:solidFill>
                  <a:srgbClr val="FF0000"/>
                </a:solidFill>
                <a:latin typeface="+mn-ea"/>
              </a:rPr>
              <a:t>自分で考えさせる</a:t>
            </a:r>
            <a:endParaRPr lang="en-US" altLang="ja-JP" sz="1400" dirty="0" smtClean="0">
              <a:solidFill>
                <a:srgbClr val="FF0000"/>
              </a:solidFill>
              <a:latin typeface="+mn-ea"/>
            </a:endParaRPr>
          </a:p>
          <a:p>
            <a:r>
              <a:rPr lang="ja-JP" altLang="en-US" sz="1400" b="1" dirty="0" smtClean="0">
                <a:solidFill>
                  <a:schemeClr val="tx2"/>
                </a:solidFill>
                <a:latin typeface="+mn-ea"/>
              </a:rPr>
              <a:t>・言いたいことをシンプルに伝える（回りくどいのは</a:t>
            </a:r>
            <a:r>
              <a:rPr lang="en-US" altLang="ja-JP" sz="1400" b="1" dirty="0" smtClean="0">
                <a:solidFill>
                  <a:schemeClr val="tx2"/>
                </a:solidFill>
                <a:latin typeface="+mn-ea"/>
              </a:rPr>
              <a:t>NG</a:t>
            </a:r>
            <a:r>
              <a:rPr lang="ja-JP" altLang="en-US" sz="1400" b="1" dirty="0" smtClean="0">
                <a:solidFill>
                  <a:schemeClr val="tx2"/>
                </a:solidFill>
                <a:latin typeface="+mn-ea"/>
              </a:rPr>
              <a:t>）</a:t>
            </a:r>
            <a:endParaRPr lang="en-US" altLang="ja-JP" sz="1400" b="1" dirty="0" smtClean="0">
              <a:solidFill>
                <a:schemeClr val="tx2"/>
              </a:solidFill>
              <a:latin typeface="+mn-ea"/>
            </a:endParaRPr>
          </a:p>
          <a:p>
            <a:r>
              <a:rPr lang="ja-JP" altLang="en-US" sz="1400" b="1" dirty="0" smtClean="0">
                <a:solidFill>
                  <a:schemeClr val="tx2"/>
                </a:solidFill>
                <a:latin typeface="+mn-ea"/>
              </a:rPr>
              <a:t>・別の目線を提示し、</a:t>
            </a:r>
            <a:r>
              <a:rPr lang="ja-JP" altLang="en-US" sz="1400" b="1" dirty="0" smtClean="0">
                <a:solidFill>
                  <a:srgbClr val="FF0000"/>
                </a:solidFill>
                <a:latin typeface="+mn-ea"/>
              </a:rPr>
              <a:t>自分で選択させる</a:t>
            </a:r>
            <a:endParaRPr lang="en-US" altLang="ja-JP" sz="1400" b="1" dirty="0" smtClean="0">
              <a:solidFill>
                <a:srgbClr val="FF0000"/>
              </a:solidFill>
              <a:latin typeface="+mn-ea"/>
            </a:endParaRPr>
          </a:p>
        </p:txBody>
      </p:sp>
      <p:sp>
        <p:nvSpPr>
          <p:cNvPr id="31" name="正方形/長方形 30"/>
          <p:cNvSpPr/>
          <p:nvPr/>
        </p:nvSpPr>
        <p:spPr>
          <a:xfrm>
            <a:off x="3543300" y="2390361"/>
            <a:ext cx="5600700" cy="738664"/>
          </a:xfrm>
          <a:prstGeom prst="rect">
            <a:avLst/>
          </a:prstGeom>
        </p:spPr>
        <p:txBody>
          <a:bodyPr wrap="square">
            <a:spAutoFit/>
          </a:bodyPr>
          <a:lstStyle/>
          <a:p>
            <a:r>
              <a:rPr lang="ja-JP" altLang="en-US" sz="1400" b="1" dirty="0" smtClean="0">
                <a:solidFill>
                  <a:schemeClr val="tx2"/>
                </a:solidFill>
                <a:latin typeface="+mn-ea"/>
              </a:rPr>
              <a:t>・なん</a:t>
            </a:r>
            <a:r>
              <a:rPr lang="ja-JP" altLang="en-US" sz="1400" b="1" dirty="0">
                <a:solidFill>
                  <a:schemeClr val="tx2"/>
                </a:solidFill>
                <a:latin typeface="+mn-ea"/>
              </a:rPr>
              <a:t>のためにやっているか</a:t>
            </a:r>
            <a:r>
              <a:rPr lang="ja-JP" altLang="en-US" sz="1400" b="1" dirty="0">
                <a:solidFill>
                  <a:srgbClr val="FF0000"/>
                </a:solidFill>
                <a:latin typeface="+mn-ea"/>
              </a:rPr>
              <a:t>目的を</a:t>
            </a:r>
            <a:r>
              <a:rPr lang="ja-JP" altLang="en-US" sz="1400" b="1" dirty="0" smtClean="0">
                <a:solidFill>
                  <a:srgbClr val="FF0000"/>
                </a:solidFill>
                <a:latin typeface="+mn-ea"/>
              </a:rPr>
              <a:t>提示</a:t>
            </a:r>
            <a:r>
              <a:rPr lang="en-US" altLang="ja-JP" sz="1400" b="1" dirty="0" smtClean="0">
                <a:solidFill>
                  <a:schemeClr val="tx2"/>
                </a:solidFill>
                <a:latin typeface="+mn-ea"/>
              </a:rPr>
              <a:t/>
            </a:r>
            <a:br>
              <a:rPr lang="en-US" altLang="ja-JP" sz="1400" b="1" dirty="0" smtClean="0">
                <a:solidFill>
                  <a:schemeClr val="tx2"/>
                </a:solidFill>
                <a:latin typeface="+mn-ea"/>
              </a:rPr>
            </a:br>
            <a:r>
              <a:rPr lang="ja-JP" altLang="en-US" sz="1400" b="1" dirty="0" smtClean="0">
                <a:solidFill>
                  <a:schemeClr val="tx2"/>
                </a:solidFill>
                <a:latin typeface="+mn-ea"/>
              </a:rPr>
              <a:t>・</a:t>
            </a:r>
            <a:r>
              <a:rPr lang="ja-JP" altLang="en-US" sz="1400" b="1" dirty="0" smtClean="0">
                <a:solidFill>
                  <a:srgbClr val="FF0000"/>
                </a:solidFill>
                <a:latin typeface="+mn-ea"/>
              </a:rPr>
              <a:t>納得する根拠</a:t>
            </a:r>
            <a:r>
              <a:rPr lang="ja-JP" altLang="en-US" sz="1400" b="1" dirty="0" smtClean="0">
                <a:solidFill>
                  <a:schemeClr val="tx2"/>
                </a:solidFill>
                <a:latin typeface="+mn-ea"/>
              </a:rPr>
              <a:t>を提示（ウソではない、必要性を感じる）</a:t>
            </a:r>
            <a:r>
              <a:rPr lang="en-US" altLang="ja-JP" sz="1400" b="1" dirty="0" smtClean="0">
                <a:solidFill>
                  <a:schemeClr val="tx2"/>
                </a:solidFill>
                <a:latin typeface="+mn-ea"/>
              </a:rPr>
              <a:t/>
            </a:r>
            <a:br>
              <a:rPr lang="en-US" altLang="ja-JP" sz="1400" b="1" dirty="0" smtClean="0">
                <a:solidFill>
                  <a:schemeClr val="tx2"/>
                </a:solidFill>
                <a:latin typeface="+mn-ea"/>
              </a:rPr>
            </a:br>
            <a:r>
              <a:rPr lang="ja-JP" altLang="en-US" sz="1400" b="1" dirty="0" smtClean="0">
                <a:solidFill>
                  <a:schemeClr val="tx2"/>
                </a:solidFill>
                <a:latin typeface="+mn-ea"/>
              </a:rPr>
              <a:t>・</a:t>
            </a:r>
            <a:r>
              <a:rPr lang="ja-JP" altLang="en-US" sz="1400" b="1" dirty="0" smtClean="0">
                <a:solidFill>
                  <a:srgbClr val="FF0000"/>
                </a:solidFill>
                <a:latin typeface="+mn-ea"/>
              </a:rPr>
              <a:t>ロジック</a:t>
            </a:r>
            <a:r>
              <a:rPr lang="ja-JP" altLang="en-US" sz="1400" b="1" dirty="0" smtClean="0">
                <a:solidFill>
                  <a:schemeClr val="tx2"/>
                </a:solidFill>
                <a:latin typeface="+mn-ea"/>
              </a:rPr>
              <a:t>がある説明なら言いたいことが伝わる（仕組み理解）</a:t>
            </a:r>
            <a:endParaRPr lang="en-US" altLang="ja-JP" sz="1400" b="1" dirty="0" smtClean="0">
              <a:solidFill>
                <a:schemeClr val="tx2"/>
              </a:solidFill>
              <a:latin typeface="+mn-ea"/>
            </a:endParaRPr>
          </a:p>
        </p:txBody>
      </p:sp>
      <p:sp>
        <p:nvSpPr>
          <p:cNvPr id="32" name="正方形/長方形 31"/>
          <p:cNvSpPr/>
          <p:nvPr/>
        </p:nvSpPr>
        <p:spPr>
          <a:xfrm>
            <a:off x="3543300" y="3817088"/>
            <a:ext cx="5600700" cy="738664"/>
          </a:xfrm>
          <a:prstGeom prst="rect">
            <a:avLst/>
          </a:prstGeom>
        </p:spPr>
        <p:txBody>
          <a:bodyPr wrap="square">
            <a:spAutoFit/>
          </a:bodyPr>
          <a:lstStyle/>
          <a:p>
            <a:r>
              <a:rPr lang="ja-JP" altLang="en-US" sz="1400" b="1" dirty="0" smtClean="0">
                <a:solidFill>
                  <a:schemeClr val="tx2"/>
                </a:solidFill>
                <a:latin typeface="+mn-ea"/>
              </a:rPr>
              <a:t>・飽きっぽいので</a:t>
            </a:r>
            <a:r>
              <a:rPr lang="ja-JP" altLang="en-US" sz="1400" b="1" dirty="0" smtClean="0">
                <a:solidFill>
                  <a:srgbClr val="FF0000"/>
                </a:solidFill>
                <a:latin typeface="+mn-ea"/>
              </a:rPr>
              <a:t>面白おかしく</a:t>
            </a:r>
            <a:r>
              <a:rPr lang="ja-JP" altLang="en-US" sz="1400" b="1" dirty="0" smtClean="0">
                <a:solidFill>
                  <a:schemeClr val="tx2"/>
                </a:solidFill>
                <a:latin typeface="+mn-ea"/>
              </a:rPr>
              <a:t>してモチベーション維持させる</a:t>
            </a:r>
            <a:endParaRPr lang="en-US" altLang="ja-JP" sz="1400" b="1" dirty="0" smtClean="0">
              <a:solidFill>
                <a:schemeClr val="tx2"/>
              </a:solidFill>
              <a:latin typeface="+mn-ea"/>
            </a:endParaRPr>
          </a:p>
          <a:p>
            <a:r>
              <a:rPr lang="ja-JP" altLang="en-US" sz="1400" b="1" dirty="0" smtClean="0">
                <a:solidFill>
                  <a:schemeClr val="tx2"/>
                </a:solidFill>
                <a:latin typeface="+mn-ea"/>
              </a:rPr>
              <a:t>・</a:t>
            </a:r>
            <a:r>
              <a:rPr lang="ja-JP" altLang="en-US" sz="1400" b="1" dirty="0" smtClean="0">
                <a:solidFill>
                  <a:srgbClr val="FF0000"/>
                </a:solidFill>
                <a:latin typeface="+mn-ea"/>
              </a:rPr>
              <a:t>抽象的なイメージ</a:t>
            </a:r>
            <a:r>
              <a:rPr lang="ja-JP" altLang="en-US" sz="1400" b="1" dirty="0" smtClean="0">
                <a:solidFill>
                  <a:schemeClr val="tx2"/>
                </a:solidFill>
                <a:latin typeface="+mn-ea"/>
              </a:rPr>
              <a:t>なら言いたいことが伝わる（仕組み理解）</a:t>
            </a:r>
            <a:endParaRPr lang="en-US" altLang="ja-JP" sz="1400" b="1" dirty="0" smtClean="0">
              <a:solidFill>
                <a:schemeClr val="tx2"/>
              </a:solidFill>
              <a:latin typeface="+mn-ea"/>
            </a:endParaRPr>
          </a:p>
          <a:p>
            <a:r>
              <a:rPr lang="ja-JP" altLang="en-US" sz="1400" b="1" dirty="0" smtClean="0">
                <a:solidFill>
                  <a:schemeClr val="tx2"/>
                </a:solidFill>
                <a:latin typeface="+mn-ea"/>
              </a:rPr>
              <a:t>・アイデア豊富なので</a:t>
            </a:r>
            <a:r>
              <a:rPr lang="ja-JP" altLang="en-US" sz="1400" b="1" dirty="0" smtClean="0">
                <a:solidFill>
                  <a:srgbClr val="FF0000"/>
                </a:solidFill>
                <a:latin typeface="+mn-ea"/>
              </a:rPr>
              <a:t>別の目線を提示</a:t>
            </a:r>
            <a:r>
              <a:rPr lang="ja-JP" altLang="en-US" sz="1400" b="1" dirty="0" smtClean="0">
                <a:solidFill>
                  <a:schemeClr val="tx2"/>
                </a:solidFill>
                <a:latin typeface="+mn-ea"/>
              </a:rPr>
              <a:t>して促進させる</a:t>
            </a:r>
            <a:endParaRPr lang="en-US" altLang="ja-JP" sz="1400" b="1" dirty="0" smtClean="0">
              <a:solidFill>
                <a:schemeClr val="tx2"/>
              </a:solidFill>
              <a:latin typeface="+mn-ea"/>
            </a:endParaRPr>
          </a:p>
        </p:txBody>
      </p:sp>
      <p:sp>
        <p:nvSpPr>
          <p:cNvPr id="33" name="正方形/長方形 32"/>
          <p:cNvSpPr/>
          <p:nvPr/>
        </p:nvSpPr>
        <p:spPr>
          <a:xfrm>
            <a:off x="3543300" y="5192083"/>
            <a:ext cx="5600700" cy="738664"/>
          </a:xfrm>
          <a:prstGeom prst="rect">
            <a:avLst/>
          </a:prstGeom>
        </p:spPr>
        <p:txBody>
          <a:bodyPr wrap="square">
            <a:spAutoFit/>
          </a:bodyPr>
          <a:lstStyle/>
          <a:p>
            <a:r>
              <a:rPr lang="ja-JP" altLang="en-US" sz="1400" b="1" dirty="0" smtClean="0">
                <a:solidFill>
                  <a:schemeClr val="tx2"/>
                </a:solidFill>
                <a:latin typeface="+mn-ea"/>
              </a:rPr>
              <a:t>・個別指導で</a:t>
            </a:r>
            <a:r>
              <a:rPr lang="ja-JP" altLang="en-US" sz="1400" b="1" dirty="0" smtClean="0">
                <a:solidFill>
                  <a:srgbClr val="FF0000"/>
                </a:solidFill>
                <a:latin typeface="+mn-ea"/>
              </a:rPr>
              <a:t>手取り足取り</a:t>
            </a:r>
            <a:r>
              <a:rPr lang="ja-JP" altLang="en-US" sz="1400" b="1" dirty="0" smtClean="0">
                <a:solidFill>
                  <a:schemeClr val="tx2"/>
                </a:solidFill>
                <a:latin typeface="+mn-ea"/>
              </a:rPr>
              <a:t>で自信をつけさせ決断させる</a:t>
            </a:r>
            <a:endParaRPr lang="en-US" altLang="ja-JP" sz="1400" b="1" dirty="0" smtClean="0">
              <a:solidFill>
                <a:schemeClr val="tx2"/>
              </a:solidFill>
              <a:latin typeface="+mn-ea"/>
            </a:endParaRPr>
          </a:p>
          <a:p>
            <a:r>
              <a:rPr lang="ja-JP" altLang="en-US" sz="1400" b="1" dirty="0" smtClean="0">
                <a:solidFill>
                  <a:schemeClr val="tx2"/>
                </a:solidFill>
                <a:latin typeface="+mn-ea"/>
              </a:rPr>
              <a:t>・</a:t>
            </a:r>
            <a:r>
              <a:rPr lang="ja-JP" altLang="en-US" sz="1400" b="1" dirty="0" smtClean="0">
                <a:solidFill>
                  <a:srgbClr val="FF0000"/>
                </a:solidFill>
                <a:latin typeface="+mn-ea"/>
              </a:rPr>
              <a:t>誰かを意識</a:t>
            </a:r>
            <a:r>
              <a:rPr lang="ja-JP" altLang="en-US" sz="1400" b="1" dirty="0" smtClean="0">
                <a:solidFill>
                  <a:schemeClr val="tx2"/>
                </a:solidFill>
                <a:latin typeface="+mn-ea"/>
              </a:rPr>
              <a:t>させた目標を立てる（客観的に自分を認識させる）</a:t>
            </a:r>
            <a:endParaRPr lang="en-US" altLang="ja-JP" sz="1400" b="1" dirty="0" smtClean="0">
              <a:solidFill>
                <a:schemeClr val="tx2"/>
              </a:solidFill>
              <a:latin typeface="+mn-ea"/>
            </a:endParaRPr>
          </a:p>
          <a:p>
            <a:r>
              <a:rPr lang="ja-JP" altLang="en-US" sz="1400" b="1" dirty="0" smtClean="0">
                <a:solidFill>
                  <a:schemeClr val="tx2"/>
                </a:solidFill>
                <a:latin typeface="+mn-ea"/>
              </a:rPr>
              <a:t>・相手の顔色を伺うので、</a:t>
            </a:r>
            <a:r>
              <a:rPr lang="ja-JP" altLang="en-US" sz="1400" b="1" dirty="0" smtClean="0">
                <a:solidFill>
                  <a:srgbClr val="FF0000"/>
                </a:solidFill>
                <a:latin typeface="+mn-ea"/>
              </a:rPr>
              <a:t>褒める、</a:t>
            </a:r>
            <a:r>
              <a:rPr lang="ja-JP" altLang="en-US" sz="1400" b="1" dirty="0" err="1" smtClean="0">
                <a:solidFill>
                  <a:srgbClr val="FF0000"/>
                </a:solidFill>
                <a:latin typeface="+mn-ea"/>
              </a:rPr>
              <a:t>叱るを</a:t>
            </a:r>
            <a:r>
              <a:rPr lang="ja-JP" altLang="en-US" sz="1400" b="1" dirty="0" smtClean="0">
                <a:solidFill>
                  <a:srgbClr val="FF0000"/>
                </a:solidFill>
                <a:latin typeface="+mn-ea"/>
              </a:rPr>
              <a:t>ハッキリ</a:t>
            </a:r>
            <a:r>
              <a:rPr lang="ja-JP" altLang="en-US" sz="1400" b="1" dirty="0" smtClean="0">
                <a:solidFill>
                  <a:schemeClr val="tx2"/>
                </a:solidFill>
                <a:latin typeface="+mn-ea"/>
              </a:rPr>
              <a:t>とする</a:t>
            </a:r>
            <a:endParaRPr lang="en-US" altLang="ja-JP" sz="1400" b="1" dirty="0" smtClean="0">
              <a:solidFill>
                <a:schemeClr val="tx2"/>
              </a:solidFill>
              <a:latin typeface="+mn-ea"/>
            </a:endParaRPr>
          </a:p>
        </p:txBody>
      </p:sp>
      <p:sp>
        <p:nvSpPr>
          <p:cNvPr id="17"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対する教え方</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101470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14</a:t>
            </a:fld>
            <a:endParaRPr lang="ja-JP" altLang="en-US" sz="800">
              <a:latin typeface="+mn-ea"/>
            </a:endParaRPr>
          </a:p>
        </p:txBody>
      </p:sp>
      <p:sp>
        <p:nvSpPr>
          <p:cNvPr id="17" name="正方形/長方形 16"/>
          <p:cNvSpPr/>
          <p:nvPr/>
        </p:nvSpPr>
        <p:spPr>
          <a:xfrm>
            <a:off x="695401" y="664385"/>
            <a:ext cx="7797800" cy="646331"/>
          </a:xfrm>
          <a:prstGeom prst="rect">
            <a:avLst/>
          </a:prstGeom>
        </p:spPr>
        <p:txBody>
          <a:bodyPr wrap="square">
            <a:spAutoFit/>
          </a:bodyPr>
          <a:lstStyle/>
          <a:p>
            <a:pPr>
              <a:lnSpc>
                <a:spcPct val="150000"/>
              </a:lnSpc>
            </a:pPr>
            <a:r>
              <a:rPr lang="en-US" altLang="ja-JP" sz="2400" b="1" dirty="0" smtClean="0">
                <a:solidFill>
                  <a:schemeClr val="tx1">
                    <a:lumMod val="75000"/>
                    <a:lumOff val="25000"/>
                  </a:schemeClr>
                </a:solidFill>
                <a:latin typeface="+mn-ea"/>
              </a:rPr>
              <a:t>STEC</a:t>
            </a:r>
            <a:r>
              <a:rPr lang="ja-JP" altLang="en-US" sz="2400" b="1" dirty="0" smtClean="0">
                <a:solidFill>
                  <a:schemeClr val="tx1">
                    <a:lumMod val="75000"/>
                    <a:lumOff val="25000"/>
                  </a:schemeClr>
                </a:solidFill>
                <a:latin typeface="+mn-ea"/>
              </a:rPr>
              <a:t>のインストラクターの方々にヒアリング</a:t>
            </a:r>
            <a:endParaRPr lang="en-US" altLang="ja-JP" sz="2400" b="1" dirty="0" smtClean="0">
              <a:solidFill>
                <a:schemeClr val="tx1">
                  <a:lumMod val="75000"/>
                  <a:lumOff val="25000"/>
                </a:schemeClr>
              </a:solidFill>
              <a:latin typeface="+mn-ea"/>
            </a:endParaRPr>
          </a:p>
        </p:txBody>
      </p:sp>
      <p:sp>
        <p:nvSpPr>
          <p:cNvPr id="18" name="正方形/長方形 17"/>
          <p:cNvSpPr/>
          <p:nvPr/>
        </p:nvSpPr>
        <p:spPr>
          <a:xfrm>
            <a:off x="100360" y="1880129"/>
            <a:ext cx="4493941" cy="2677656"/>
          </a:xfrm>
          <a:prstGeom prst="rect">
            <a:avLst/>
          </a:prstGeom>
        </p:spPr>
        <p:txBody>
          <a:bodyPr wrap="square" anchor="ctr">
            <a:spAutoFit/>
          </a:bodyPr>
          <a:lstStyle/>
          <a:p>
            <a:pPr>
              <a:lnSpc>
                <a:spcPct val="150000"/>
              </a:lnSpc>
            </a:pPr>
            <a:r>
              <a:rPr lang="ja-JP" altLang="en-US" sz="1600" b="1" dirty="0" smtClean="0">
                <a:solidFill>
                  <a:schemeClr val="tx1">
                    <a:lumMod val="75000"/>
                    <a:lumOff val="25000"/>
                  </a:schemeClr>
                </a:solidFill>
                <a:latin typeface="+mn-ea"/>
              </a:rPr>
              <a:t>・</a:t>
            </a:r>
            <a:r>
              <a:rPr lang="ja-JP" altLang="en-US" sz="1600" b="1" dirty="0">
                <a:solidFill>
                  <a:schemeClr val="tx1">
                    <a:lumMod val="75000"/>
                    <a:lumOff val="25000"/>
                  </a:schemeClr>
                </a:solidFill>
                <a:latin typeface="+mn-ea"/>
              </a:rPr>
              <a:t>確かにこの４タイプで教え方を変えて</a:t>
            </a:r>
            <a:r>
              <a:rPr lang="ja-JP" altLang="en-US" sz="1600" b="1" dirty="0" smtClean="0">
                <a:solidFill>
                  <a:schemeClr val="tx1">
                    <a:lumMod val="75000"/>
                    <a:lumOff val="25000"/>
                  </a:schemeClr>
                </a:solidFill>
                <a:latin typeface="+mn-ea"/>
              </a:rPr>
              <a:t>いた</a:t>
            </a:r>
            <a:endParaRPr lang="en-US" altLang="ja-JP" sz="1600" b="1" dirty="0" smtClean="0">
              <a:solidFill>
                <a:schemeClr val="tx1">
                  <a:lumMod val="75000"/>
                  <a:lumOff val="25000"/>
                </a:schemeClr>
              </a:solidFill>
              <a:latin typeface="+mn-ea"/>
            </a:endParaRPr>
          </a:p>
          <a:p>
            <a:pPr>
              <a:lnSpc>
                <a:spcPct val="150000"/>
              </a:lnSpc>
            </a:pPr>
            <a:r>
              <a:rPr lang="ja-JP" altLang="en-US" sz="1600" b="1" dirty="0" smtClean="0">
                <a:solidFill>
                  <a:schemeClr val="tx1">
                    <a:lumMod val="75000"/>
                    <a:lumOff val="25000"/>
                  </a:schemeClr>
                </a:solidFill>
                <a:latin typeface="+mn-ea"/>
              </a:rPr>
              <a:t>・車</a:t>
            </a:r>
            <a:r>
              <a:rPr lang="ja-JP" altLang="en-US" sz="1600" b="1" dirty="0">
                <a:solidFill>
                  <a:schemeClr val="tx1">
                    <a:lumMod val="75000"/>
                    <a:lumOff val="25000"/>
                  </a:schemeClr>
                </a:solidFill>
                <a:latin typeface="+mn-ea"/>
              </a:rPr>
              <a:t>の動き、乗降の様子でタイプ</a:t>
            </a:r>
            <a:r>
              <a:rPr lang="ja-JP" altLang="en-US" sz="1600" b="1" dirty="0" smtClean="0">
                <a:solidFill>
                  <a:schemeClr val="tx1">
                    <a:lumMod val="75000"/>
                    <a:lumOff val="25000"/>
                  </a:schemeClr>
                </a:solidFill>
                <a:latin typeface="+mn-ea"/>
              </a:rPr>
              <a:t>を分けていた</a:t>
            </a:r>
            <a:endParaRPr lang="en-US" altLang="ja-JP" sz="1600" b="1" dirty="0" smtClean="0">
              <a:solidFill>
                <a:schemeClr val="tx1">
                  <a:lumMod val="75000"/>
                  <a:lumOff val="25000"/>
                </a:schemeClr>
              </a:solidFill>
              <a:latin typeface="+mn-ea"/>
            </a:endParaRPr>
          </a:p>
          <a:p>
            <a:pPr>
              <a:lnSpc>
                <a:spcPct val="150000"/>
              </a:lnSpc>
            </a:pPr>
            <a:r>
              <a:rPr lang="ja-JP" altLang="en-US" sz="1600" b="1" dirty="0">
                <a:solidFill>
                  <a:schemeClr val="tx1">
                    <a:lumMod val="75000"/>
                    <a:lumOff val="25000"/>
                  </a:schemeClr>
                </a:solidFill>
                <a:latin typeface="+mn-ea"/>
              </a:rPr>
              <a:t>・</a:t>
            </a:r>
            <a:r>
              <a:rPr lang="ja-JP" altLang="en-US" sz="1600" b="1" dirty="0" smtClean="0">
                <a:solidFill>
                  <a:schemeClr val="tx1">
                    <a:lumMod val="75000"/>
                    <a:lumOff val="25000"/>
                  </a:schemeClr>
                </a:solidFill>
                <a:latin typeface="+mn-ea"/>
              </a:rPr>
              <a:t>タイプで「</a:t>
            </a:r>
            <a:r>
              <a:rPr lang="ja-JP" altLang="en-US" sz="1600" b="1" dirty="0">
                <a:solidFill>
                  <a:schemeClr val="tx1">
                    <a:lumMod val="75000"/>
                    <a:lumOff val="25000"/>
                  </a:schemeClr>
                </a:solidFill>
                <a:latin typeface="+mn-ea"/>
              </a:rPr>
              <a:t>擬音」と「理論」を</a:t>
            </a:r>
            <a:r>
              <a:rPr lang="ja-JP" altLang="en-US" sz="1600" b="1" dirty="0" smtClean="0">
                <a:solidFill>
                  <a:schemeClr val="tx1">
                    <a:lumMod val="75000"/>
                    <a:lumOff val="25000"/>
                  </a:schemeClr>
                </a:solidFill>
                <a:latin typeface="+mn-ea"/>
              </a:rPr>
              <a:t>使い分ける</a:t>
            </a:r>
            <a:endParaRPr lang="en-US" altLang="ja-JP" sz="1600" b="1" dirty="0" smtClean="0">
              <a:solidFill>
                <a:schemeClr val="tx1">
                  <a:lumMod val="75000"/>
                  <a:lumOff val="25000"/>
                </a:schemeClr>
              </a:solidFill>
              <a:latin typeface="+mn-ea"/>
            </a:endParaRPr>
          </a:p>
          <a:p>
            <a:pPr>
              <a:lnSpc>
                <a:spcPct val="150000"/>
              </a:lnSpc>
            </a:pPr>
            <a:r>
              <a:rPr lang="ja-JP" altLang="en-US" sz="1600" b="1" dirty="0" smtClean="0">
                <a:solidFill>
                  <a:schemeClr val="tx1">
                    <a:lumMod val="75000"/>
                    <a:lumOff val="25000"/>
                  </a:schemeClr>
                </a:solidFill>
                <a:latin typeface="+mn-ea"/>
              </a:rPr>
              <a:t>・タイプ毎の接し方も概ね一致する</a:t>
            </a:r>
            <a:endParaRPr lang="en-US" altLang="ja-JP" sz="1600" b="1" dirty="0" smtClean="0">
              <a:solidFill>
                <a:schemeClr val="tx1">
                  <a:lumMod val="75000"/>
                  <a:lumOff val="25000"/>
                </a:schemeClr>
              </a:solidFill>
              <a:latin typeface="+mn-ea"/>
            </a:endParaRPr>
          </a:p>
          <a:p>
            <a:pPr>
              <a:lnSpc>
                <a:spcPct val="150000"/>
              </a:lnSpc>
            </a:pPr>
            <a:r>
              <a:rPr lang="ja-JP" altLang="en-US" sz="1600" b="1" dirty="0" smtClean="0">
                <a:solidFill>
                  <a:schemeClr val="tx1">
                    <a:lumMod val="75000"/>
                    <a:lumOff val="25000"/>
                  </a:schemeClr>
                </a:solidFill>
                <a:latin typeface="+mn-ea"/>
              </a:rPr>
              <a:t>・生徒にも</a:t>
            </a:r>
            <a:r>
              <a:rPr lang="ja-JP" altLang="en-US" sz="1600" b="1" dirty="0">
                <a:solidFill>
                  <a:schemeClr val="tx1">
                    <a:lumMod val="75000"/>
                    <a:lumOff val="25000"/>
                  </a:schemeClr>
                </a:solidFill>
                <a:latin typeface="+mn-ea"/>
              </a:rPr>
              <a:t>インストラクター</a:t>
            </a:r>
            <a:r>
              <a:rPr lang="ja-JP" altLang="en-US" sz="1600" b="1" dirty="0" smtClean="0">
                <a:solidFill>
                  <a:schemeClr val="tx1">
                    <a:lumMod val="75000"/>
                    <a:lumOff val="25000"/>
                  </a:schemeClr>
                </a:solidFill>
                <a:latin typeface="+mn-ea"/>
              </a:rPr>
              <a:t>の人物像を作らせて信頼させている</a:t>
            </a:r>
            <a:endParaRPr lang="en-US" altLang="ja-JP" sz="1600" b="1" dirty="0" smtClean="0">
              <a:solidFill>
                <a:schemeClr val="tx1">
                  <a:lumMod val="75000"/>
                  <a:lumOff val="25000"/>
                </a:schemeClr>
              </a:solidFill>
              <a:latin typeface="+mn-ea"/>
            </a:endParaRPr>
          </a:p>
          <a:p>
            <a:pPr>
              <a:lnSpc>
                <a:spcPct val="150000"/>
              </a:lnSpc>
            </a:pPr>
            <a:r>
              <a:rPr lang="ja-JP" altLang="en-US" sz="1600" b="1" dirty="0" smtClean="0">
                <a:solidFill>
                  <a:schemeClr val="tx1">
                    <a:lumMod val="75000"/>
                    <a:lumOff val="25000"/>
                  </a:schemeClr>
                </a:solidFill>
                <a:latin typeface="+mn-ea"/>
              </a:rPr>
              <a:t>・</a:t>
            </a:r>
            <a:r>
              <a:rPr lang="ja-JP" altLang="en-US" sz="1600" b="1" dirty="0">
                <a:solidFill>
                  <a:schemeClr val="tx1">
                    <a:lumMod val="75000"/>
                    <a:lumOff val="25000"/>
                  </a:schemeClr>
                </a:solidFill>
                <a:latin typeface="+mn-ea"/>
              </a:rPr>
              <a:t>全体的</a:t>
            </a:r>
            <a:r>
              <a:rPr lang="ja-JP" altLang="en-US" sz="1600" b="1" dirty="0" smtClean="0">
                <a:solidFill>
                  <a:schemeClr val="tx1">
                    <a:lumMod val="75000"/>
                    <a:lumOff val="25000"/>
                  </a:schemeClr>
                </a:solidFill>
                <a:latin typeface="+mn-ea"/>
              </a:rPr>
              <a:t>に納得</a:t>
            </a:r>
            <a:r>
              <a:rPr lang="ja-JP" altLang="en-US" sz="1600" b="1" dirty="0">
                <a:solidFill>
                  <a:schemeClr val="tx1">
                    <a:lumMod val="75000"/>
                    <a:lumOff val="25000"/>
                  </a:schemeClr>
                </a:solidFill>
                <a:latin typeface="+mn-ea"/>
              </a:rPr>
              <a:t>して</a:t>
            </a:r>
            <a:r>
              <a:rPr lang="ja-JP" altLang="en-US" sz="1600" b="1" dirty="0" smtClean="0">
                <a:solidFill>
                  <a:schemeClr val="tx1">
                    <a:lumMod val="75000"/>
                    <a:lumOff val="25000"/>
                  </a:schemeClr>
                </a:solidFill>
                <a:latin typeface="+mn-ea"/>
              </a:rPr>
              <a:t>いた</a:t>
            </a:r>
            <a:r>
              <a:rPr lang="en-US" altLang="ja-JP" sz="1200" b="1" dirty="0" smtClean="0">
                <a:solidFill>
                  <a:schemeClr val="tx1">
                    <a:lumMod val="75000"/>
                    <a:lumOff val="25000"/>
                  </a:schemeClr>
                </a:solidFill>
                <a:latin typeface="+mn-ea"/>
              </a:rPr>
              <a:t>(</a:t>
            </a:r>
            <a:r>
              <a:rPr lang="ja-JP" altLang="en-US" sz="1200" b="1" dirty="0" smtClean="0">
                <a:solidFill>
                  <a:schemeClr val="tx1">
                    <a:lumMod val="75000"/>
                    <a:lumOff val="25000"/>
                  </a:schemeClr>
                </a:solidFill>
                <a:latin typeface="+mn-ea"/>
              </a:rPr>
              <a:t>平井所長より</a:t>
            </a:r>
            <a:r>
              <a:rPr lang="en-US" altLang="ja-JP" sz="1200" b="1" dirty="0" smtClean="0">
                <a:solidFill>
                  <a:schemeClr val="tx1">
                    <a:lumMod val="75000"/>
                    <a:lumOff val="25000"/>
                  </a:schemeClr>
                </a:solidFill>
                <a:latin typeface="+mn-ea"/>
              </a:rPr>
              <a:t>)</a:t>
            </a:r>
            <a:endParaRPr lang="en-US" altLang="ja-JP" sz="1600" b="1" dirty="0">
              <a:solidFill>
                <a:schemeClr val="tx1">
                  <a:lumMod val="75000"/>
                  <a:lumOff val="25000"/>
                </a:schemeClr>
              </a:solidFill>
              <a:latin typeface="+mn-ea"/>
            </a:endParaRPr>
          </a:p>
        </p:txBody>
      </p:sp>
      <p:sp>
        <p:nvSpPr>
          <p:cNvPr id="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タイプ分け診断の評価</a:t>
            </a:r>
            <a:endParaRPr lang="ja-JP" altLang="en-US" sz="1000" dirty="0">
              <a:solidFill>
                <a:schemeClr val="bg1"/>
              </a:solidFill>
              <a:latin typeface="+mn-ea"/>
              <a:ea typeface="+mn-ea"/>
            </a:endParaRPr>
          </a:p>
        </p:txBody>
      </p:sp>
      <p:sp>
        <p:nvSpPr>
          <p:cNvPr id="12" name="正方形/長方形 11"/>
          <p:cNvSpPr/>
          <p:nvPr/>
        </p:nvSpPr>
        <p:spPr>
          <a:xfrm>
            <a:off x="4819404" y="1988753"/>
            <a:ext cx="4168477" cy="3046988"/>
          </a:xfrm>
          <a:prstGeom prst="rect">
            <a:avLst/>
          </a:prstGeom>
        </p:spPr>
        <p:txBody>
          <a:bodyPr wrap="square" anchor="ctr">
            <a:spAutoFit/>
          </a:bodyPr>
          <a:lstStyle/>
          <a:p>
            <a:pPr>
              <a:lnSpc>
                <a:spcPct val="150000"/>
              </a:lnSpc>
            </a:pPr>
            <a:r>
              <a:rPr lang="ja-JP" altLang="en-US" sz="1600" b="1" dirty="0" smtClean="0">
                <a:solidFill>
                  <a:schemeClr val="tx1">
                    <a:lumMod val="75000"/>
                    <a:lumOff val="25000"/>
                  </a:schemeClr>
                </a:solidFill>
                <a:latin typeface="+mn-ea"/>
              </a:rPr>
              <a:t>・</a:t>
            </a:r>
            <a:r>
              <a:rPr lang="ja-JP" altLang="en-US" sz="1600" b="1" dirty="0" smtClean="0">
                <a:solidFill>
                  <a:srgbClr val="FF0000"/>
                </a:solidFill>
                <a:latin typeface="+mn-ea"/>
              </a:rPr>
              <a:t>初心者、自信がない人は、サポーター</a:t>
            </a:r>
            <a:endParaRPr lang="en-US" altLang="ja-JP" sz="1600" b="1" dirty="0" smtClean="0">
              <a:solidFill>
                <a:srgbClr val="FF0000"/>
              </a:solidFill>
              <a:latin typeface="+mn-ea"/>
            </a:endParaRPr>
          </a:p>
          <a:p>
            <a:pPr>
              <a:lnSpc>
                <a:spcPct val="150000"/>
              </a:lnSpc>
            </a:pPr>
            <a:r>
              <a:rPr lang="ja-JP" altLang="en-US" sz="1600" b="1" dirty="0" smtClean="0">
                <a:solidFill>
                  <a:schemeClr val="tx1">
                    <a:lumMod val="75000"/>
                    <a:lumOff val="25000"/>
                  </a:schemeClr>
                </a:solidFill>
                <a:latin typeface="+mn-ea"/>
              </a:rPr>
              <a:t>・</a:t>
            </a:r>
            <a:r>
              <a:rPr lang="ja-JP" altLang="en-US" sz="1600" b="1" dirty="0" smtClean="0">
                <a:solidFill>
                  <a:srgbClr val="FF0000"/>
                </a:solidFill>
                <a:latin typeface="+mn-ea"/>
              </a:rPr>
              <a:t>運転歴があるほどコントローラー傾向</a:t>
            </a:r>
            <a:endParaRPr lang="en-US" altLang="ja-JP" sz="1600" b="1" dirty="0" smtClean="0">
              <a:solidFill>
                <a:srgbClr val="FF0000"/>
              </a:solidFill>
              <a:latin typeface="+mn-ea"/>
            </a:endParaRPr>
          </a:p>
          <a:p>
            <a:pPr>
              <a:lnSpc>
                <a:spcPct val="150000"/>
              </a:lnSpc>
            </a:pPr>
            <a:r>
              <a:rPr lang="ja-JP" altLang="en-US" sz="1600" b="1" dirty="0" smtClean="0">
                <a:solidFill>
                  <a:schemeClr val="tx1">
                    <a:lumMod val="75000"/>
                    <a:lumOff val="25000"/>
                  </a:schemeClr>
                </a:solidFill>
                <a:latin typeface="+mn-ea"/>
              </a:rPr>
              <a:t>・生徒と距離を縮めるために休憩中も会話</a:t>
            </a:r>
            <a:endParaRPr lang="en-US" altLang="ja-JP" sz="1600" b="1" dirty="0" smtClean="0">
              <a:solidFill>
                <a:schemeClr val="tx1">
                  <a:lumMod val="75000"/>
                  <a:lumOff val="25000"/>
                </a:schemeClr>
              </a:solidFill>
              <a:latin typeface="+mn-ea"/>
            </a:endParaRPr>
          </a:p>
          <a:p>
            <a:pPr>
              <a:lnSpc>
                <a:spcPct val="150000"/>
              </a:lnSpc>
            </a:pPr>
            <a:r>
              <a:rPr lang="ja-JP" altLang="en-US" sz="1600" b="1" dirty="0" smtClean="0">
                <a:solidFill>
                  <a:schemeClr val="tx1">
                    <a:lumMod val="75000"/>
                    <a:lumOff val="25000"/>
                  </a:schemeClr>
                </a:solidFill>
                <a:latin typeface="+mn-ea"/>
              </a:rPr>
              <a:t>・最初のツカミのために自分をさらけ出す</a:t>
            </a:r>
            <a:endParaRPr lang="en-US" altLang="ja-JP" sz="1600" b="1" dirty="0" smtClean="0">
              <a:solidFill>
                <a:schemeClr val="tx1">
                  <a:lumMod val="75000"/>
                  <a:lumOff val="25000"/>
                </a:schemeClr>
              </a:solidFill>
              <a:latin typeface="+mn-ea"/>
            </a:endParaRPr>
          </a:p>
          <a:p>
            <a:pPr>
              <a:lnSpc>
                <a:spcPct val="150000"/>
              </a:lnSpc>
            </a:pPr>
            <a:r>
              <a:rPr lang="ja-JP" altLang="en-US" sz="1600" b="1" dirty="0" smtClean="0">
                <a:solidFill>
                  <a:schemeClr val="tx1">
                    <a:lumMod val="75000"/>
                    <a:lumOff val="25000"/>
                  </a:schemeClr>
                </a:solidFill>
                <a:latin typeface="+mn-ea"/>
              </a:rPr>
              <a:t>・ゼッケン</a:t>
            </a:r>
            <a:r>
              <a:rPr lang="en-US" altLang="ja-JP" sz="1600" b="1" dirty="0" smtClean="0">
                <a:solidFill>
                  <a:schemeClr val="tx1">
                    <a:lumMod val="75000"/>
                    <a:lumOff val="25000"/>
                  </a:schemeClr>
                </a:solidFill>
                <a:latin typeface="+mn-ea"/>
              </a:rPr>
              <a:t>No.</a:t>
            </a:r>
            <a:r>
              <a:rPr lang="ja-JP" altLang="en-US" sz="1600" b="1" dirty="0" smtClean="0">
                <a:solidFill>
                  <a:schemeClr val="tx1">
                    <a:lumMod val="75000"/>
                    <a:lumOff val="25000"/>
                  </a:schemeClr>
                </a:solidFill>
                <a:latin typeface="+mn-ea"/>
              </a:rPr>
              <a:t> ではなく生徒の名前で呼ぶ</a:t>
            </a:r>
            <a:endParaRPr lang="en-US" altLang="ja-JP" sz="1600" b="1" dirty="0">
              <a:solidFill>
                <a:schemeClr val="tx1">
                  <a:lumMod val="75000"/>
                  <a:lumOff val="25000"/>
                </a:schemeClr>
              </a:solidFill>
              <a:latin typeface="+mn-ea"/>
            </a:endParaRPr>
          </a:p>
          <a:p>
            <a:pPr>
              <a:lnSpc>
                <a:spcPct val="150000"/>
              </a:lnSpc>
            </a:pPr>
            <a:r>
              <a:rPr lang="ja-JP" altLang="en-US" sz="1600" b="1" dirty="0" smtClean="0">
                <a:solidFill>
                  <a:schemeClr val="tx1">
                    <a:lumMod val="75000"/>
                    <a:lumOff val="25000"/>
                  </a:schemeClr>
                </a:solidFill>
                <a:latin typeface="+mn-ea"/>
              </a:rPr>
              <a:t>・プロモーターの人を指名し、サポーターの牽引役を与える</a:t>
            </a:r>
            <a:endParaRPr lang="en-US" altLang="ja-JP" sz="1600" b="1" dirty="0" smtClean="0">
              <a:solidFill>
                <a:schemeClr val="tx1">
                  <a:lumMod val="75000"/>
                  <a:lumOff val="25000"/>
                </a:schemeClr>
              </a:solidFill>
              <a:latin typeface="+mn-ea"/>
            </a:endParaRPr>
          </a:p>
          <a:p>
            <a:pPr>
              <a:lnSpc>
                <a:spcPct val="150000"/>
              </a:lnSpc>
            </a:pPr>
            <a:r>
              <a:rPr lang="ja-JP" altLang="en-US" sz="1600" b="1" dirty="0" smtClean="0">
                <a:solidFill>
                  <a:schemeClr val="tx1">
                    <a:lumMod val="75000"/>
                    <a:lumOff val="25000"/>
                  </a:schemeClr>
                </a:solidFill>
                <a:latin typeface="+mn-ea"/>
              </a:rPr>
              <a:t>・伝え方の工夫</a:t>
            </a:r>
            <a:r>
              <a:rPr lang="en-US" altLang="ja-JP" sz="1050" b="1" dirty="0" smtClean="0">
                <a:solidFill>
                  <a:schemeClr val="tx1">
                    <a:lumMod val="75000"/>
                    <a:lumOff val="25000"/>
                  </a:schemeClr>
                </a:solidFill>
                <a:latin typeface="+mn-ea"/>
              </a:rPr>
              <a:t>(</a:t>
            </a:r>
            <a:r>
              <a:rPr lang="ja-JP" altLang="en-US" sz="1050" b="1" dirty="0" smtClean="0">
                <a:solidFill>
                  <a:schemeClr val="tx1">
                    <a:lumMod val="75000"/>
                    <a:lumOff val="25000"/>
                  </a:schemeClr>
                </a:solidFill>
                <a:latin typeface="+mn-ea"/>
              </a:rPr>
              <a:t>ハンドルは握るのではない、包むんだ！</a:t>
            </a:r>
            <a:r>
              <a:rPr lang="en-US" altLang="ja-JP" sz="1050" b="1" dirty="0" smtClean="0">
                <a:solidFill>
                  <a:schemeClr val="tx1">
                    <a:lumMod val="75000"/>
                    <a:lumOff val="25000"/>
                  </a:schemeClr>
                </a:solidFill>
                <a:latin typeface="+mn-ea"/>
              </a:rPr>
              <a:t>)</a:t>
            </a:r>
          </a:p>
        </p:txBody>
      </p:sp>
      <p:sp>
        <p:nvSpPr>
          <p:cNvPr id="2" name="角丸四角形 1"/>
          <p:cNvSpPr/>
          <p:nvPr/>
        </p:nvSpPr>
        <p:spPr>
          <a:xfrm>
            <a:off x="663189" y="1416197"/>
            <a:ext cx="3551973" cy="346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n-ea"/>
              </a:rPr>
              <a:t>納得</a:t>
            </a:r>
            <a:r>
              <a:rPr kumimoji="1" lang="en-US" altLang="ja-JP" dirty="0" smtClean="0">
                <a:latin typeface="+mn-ea"/>
              </a:rPr>
              <a:t>POINT</a:t>
            </a:r>
            <a:endParaRPr kumimoji="1" lang="ja-JP" altLang="en-US" dirty="0">
              <a:latin typeface="+mn-ea"/>
            </a:endParaRPr>
          </a:p>
        </p:txBody>
      </p:sp>
      <p:sp>
        <p:nvSpPr>
          <p:cNvPr id="10" name="角丸四角形 9"/>
          <p:cNvSpPr/>
          <p:nvPr/>
        </p:nvSpPr>
        <p:spPr>
          <a:xfrm>
            <a:off x="5079071" y="1416197"/>
            <a:ext cx="3551973" cy="3462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latin typeface="+mn-ea"/>
              </a:rPr>
              <a:t>新発見</a:t>
            </a:r>
            <a:r>
              <a:rPr kumimoji="1" lang="en-US" altLang="ja-JP" dirty="0" smtClean="0">
                <a:latin typeface="+mn-ea"/>
              </a:rPr>
              <a:t>POINT</a:t>
            </a:r>
            <a:endParaRPr kumimoji="1" lang="ja-JP" altLang="en-US" dirty="0">
              <a:latin typeface="+mn-ea"/>
            </a:endParaRPr>
          </a:p>
        </p:txBody>
      </p:sp>
      <p:cxnSp>
        <p:nvCxnSpPr>
          <p:cNvPr id="6" name="直線コネクタ 5"/>
          <p:cNvCxnSpPr/>
          <p:nvPr/>
        </p:nvCxnSpPr>
        <p:spPr>
          <a:xfrm>
            <a:off x="4594301" y="1204772"/>
            <a:ext cx="0" cy="4925706"/>
          </a:xfrm>
          <a:prstGeom prst="line">
            <a:avLst/>
          </a:prstGeom>
          <a:ln w="9525">
            <a:solidFill>
              <a:schemeClr val="tx1">
                <a:lumMod val="50000"/>
                <a:lumOff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 name="二等辺三角形 7"/>
          <p:cNvSpPr/>
          <p:nvPr/>
        </p:nvSpPr>
        <p:spPr>
          <a:xfrm rot="10800000">
            <a:off x="1227675" y="5163398"/>
            <a:ext cx="2319453" cy="267627"/>
          </a:xfrm>
          <a:prstGeom prst="triangle">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1" name="正方形/長方形 10"/>
          <p:cNvSpPr/>
          <p:nvPr/>
        </p:nvSpPr>
        <p:spPr>
          <a:xfrm>
            <a:off x="870003" y="5675220"/>
            <a:ext cx="2954655" cy="369332"/>
          </a:xfrm>
          <a:prstGeom prst="rect">
            <a:avLst/>
          </a:prstGeom>
        </p:spPr>
        <p:txBody>
          <a:bodyPr wrap="none">
            <a:spAutoFit/>
          </a:bodyPr>
          <a:lstStyle/>
          <a:p>
            <a:r>
              <a:rPr lang="ja-JP" altLang="en-US" b="1" u="sng" dirty="0" smtClean="0">
                <a:solidFill>
                  <a:srgbClr val="FF0000"/>
                </a:solidFill>
                <a:latin typeface="+mn-ea"/>
              </a:rPr>
              <a:t>この４タイプは正しそうだ</a:t>
            </a:r>
            <a:endParaRPr lang="ja-JP" altLang="en-US" u="sng" dirty="0">
              <a:solidFill>
                <a:srgbClr val="FF0000"/>
              </a:solidFill>
              <a:latin typeface="+mn-ea"/>
            </a:endParaRPr>
          </a:p>
        </p:txBody>
      </p:sp>
    </p:spTree>
    <p:extLst>
      <p:ext uri="{BB962C8B-B14F-4D97-AF65-F5344CB8AC3E}">
        <p14:creationId xmlns:p14="http://schemas.microsoft.com/office/powerpoint/2010/main" val="4053415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15</a:t>
            </a:fld>
            <a:endParaRPr lang="ja-JP" altLang="en-US" sz="800">
              <a:latin typeface="+mn-ea"/>
            </a:endParaRPr>
          </a:p>
        </p:txBody>
      </p:sp>
      <p:sp>
        <p:nvSpPr>
          <p:cNvPr id="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社内ヒアリング</a:t>
            </a:r>
            <a:endParaRPr lang="ja-JP" altLang="en-US" sz="1000" dirty="0">
              <a:solidFill>
                <a:schemeClr val="bg1"/>
              </a:solidFill>
              <a:latin typeface="+mn-ea"/>
              <a:ea typeface="+mn-ea"/>
            </a:endParaRPr>
          </a:p>
        </p:txBody>
      </p:sp>
      <p:sp>
        <p:nvSpPr>
          <p:cNvPr id="8" name="正方形/長方形 7"/>
          <p:cNvSpPr/>
          <p:nvPr/>
        </p:nvSpPr>
        <p:spPr>
          <a:xfrm>
            <a:off x="690298" y="771827"/>
            <a:ext cx="6582533" cy="369332"/>
          </a:xfrm>
          <a:prstGeom prst="rect">
            <a:avLst/>
          </a:prstGeom>
        </p:spPr>
        <p:txBody>
          <a:bodyPr wrap="square">
            <a:spAutoFit/>
          </a:bodyPr>
          <a:lstStyle/>
          <a:p>
            <a:pPr lvl="0"/>
            <a:r>
              <a:rPr lang="ja-JP" altLang="en-US" dirty="0" smtClean="0">
                <a:solidFill>
                  <a:prstClr val="black"/>
                </a:solidFill>
                <a:latin typeface="+mn-ea"/>
              </a:rPr>
              <a:t>社内で実際に診断してみました（全</a:t>
            </a:r>
            <a:r>
              <a:rPr lang="en-US" altLang="ja-JP" dirty="0" smtClean="0">
                <a:solidFill>
                  <a:prstClr val="black"/>
                </a:solidFill>
                <a:latin typeface="+mn-ea"/>
              </a:rPr>
              <a:t>14</a:t>
            </a:r>
            <a:r>
              <a:rPr lang="ja-JP" altLang="en-US" dirty="0" smtClean="0">
                <a:solidFill>
                  <a:prstClr val="black"/>
                </a:solidFill>
                <a:latin typeface="+mn-ea"/>
              </a:rPr>
              <a:t>名）</a:t>
            </a:r>
            <a:endParaRPr lang="en-US" altLang="ja-JP" dirty="0" smtClean="0">
              <a:solidFill>
                <a:prstClr val="black"/>
              </a:solidFill>
              <a:latin typeface="+mn-ea"/>
            </a:endParaRPr>
          </a:p>
        </p:txBody>
      </p:sp>
      <p:sp>
        <p:nvSpPr>
          <p:cNvPr id="10" name="正方形/長方形 9"/>
          <p:cNvSpPr/>
          <p:nvPr/>
        </p:nvSpPr>
        <p:spPr>
          <a:xfrm>
            <a:off x="520700" y="4957243"/>
            <a:ext cx="8496300" cy="743280"/>
          </a:xfrm>
          <a:prstGeom prst="rect">
            <a:avLst/>
          </a:prstGeom>
        </p:spPr>
        <p:txBody>
          <a:bodyPr wrap="square">
            <a:spAutoFit/>
          </a:bodyPr>
          <a:lstStyle/>
          <a:p>
            <a:pPr>
              <a:lnSpc>
                <a:spcPct val="120000"/>
              </a:lnSpc>
            </a:pPr>
            <a:r>
              <a:rPr lang="ja-JP" altLang="en-US" dirty="0" smtClean="0">
                <a:solidFill>
                  <a:schemeClr val="tx1">
                    <a:lumMod val="75000"/>
                    <a:lumOff val="25000"/>
                  </a:schemeClr>
                </a:solidFill>
                <a:latin typeface="+mn-ea"/>
              </a:rPr>
              <a:t>確かに診断結果には納得できるものの、</a:t>
            </a:r>
            <a:endParaRPr lang="en-US" altLang="ja-JP" dirty="0" smtClean="0">
              <a:solidFill>
                <a:schemeClr val="tx1">
                  <a:lumMod val="75000"/>
                  <a:lumOff val="25000"/>
                </a:schemeClr>
              </a:solidFill>
              <a:latin typeface="+mn-ea"/>
            </a:endParaRPr>
          </a:p>
          <a:p>
            <a:pPr>
              <a:lnSpc>
                <a:spcPct val="120000"/>
              </a:lnSpc>
            </a:pPr>
            <a:r>
              <a:rPr lang="ja-JP" altLang="en-US" dirty="0" smtClean="0">
                <a:solidFill>
                  <a:schemeClr val="tx1">
                    <a:lumMod val="75000"/>
                    <a:lumOff val="25000"/>
                  </a:schemeClr>
                </a:solidFill>
                <a:latin typeface="+mn-ea"/>
              </a:rPr>
              <a:t>１つのタイプにズバリ当てはまるのではなく複数該当する傾向がある。</a:t>
            </a:r>
            <a:endParaRPr lang="en-US" altLang="ja-JP" dirty="0" smtClean="0">
              <a:solidFill>
                <a:schemeClr val="tx1">
                  <a:lumMod val="75000"/>
                  <a:lumOff val="25000"/>
                </a:schemeClr>
              </a:solidFill>
              <a:latin typeface="+mn-ea"/>
            </a:endParaRPr>
          </a:p>
        </p:txBody>
      </p:sp>
      <p:sp>
        <p:nvSpPr>
          <p:cNvPr id="11" name="正方形/長方形 10"/>
          <p:cNvSpPr/>
          <p:nvPr/>
        </p:nvSpPr>
        <p:spPr>
          <a:xfrm>
            <a:off x="2025650" y="5647776"/>
            <a:ext cx="5461000" cy="830997"/>
          </a:xfrm>
          <a:prstGeom prst="rect">
            <a:avLst/>
          </a:prstGeom>
        </p:spPr>
        <p:txBody>
          <a:bodyPr wrap="square">
            <a:spAutoFit/>
          </a:bodyPr>
          <a:lstStyle/>
          <a:p>
            <a:pPr>
              <a:lnSpc>
                <a:spcPct val="120000"/>
              </a:lnSpc>
            </a:pPr>
            <a:r>
              <a:rPr lang="ja-JP" altLang="en-US" sz="2000" b="1" dirty="0" smtClean="0">
                <a:solidFill>
                  <a:schemeClr val="tx1">
                    <a:lumMod val="75000"/>
                    <a:lumOff val="25000"/>
                  </a:schemeClr>
                </a:solidFill>
                <a:latin typeface="+mn-ea"/>
              </a:rPr>
              <a:t>人を４つに分類するのではなく、</a:t>
            </a:r>
            <a:endParaRPr lang="en-US" altLang="ja-JP" sz="2000" b="1" dirty="0" smtClean="0">
              <a:solidFill>
                <a:schemeClr val="tx1">
                  <a:lumMod val="75000"/>
                  <a:lumOff val="25000"/>
                </a:schemeClr>
              </a:solidFill>
              <a:latin typeface="+mn-ea"/>
            </a:endParaRPr>
          </a:p>
          <a:p>
            <a:pPr>
              <a:lnSpc>
                <a:spcPct val="120000"/>
              </a:lnSpc>
            </a:pPr>
            <a:r>
              <a:rPr lang="ja-JP" altLang="en-US" sz="2000" b="1" dirty="0" smtClean="0">
                <a:solidFill>
                  <a:schemeClr val="tx1">
                    <a:lumMod val="75000"/>
                    <a:lumOff val="25000"/>
                  </a:schemeClr>
                </a:solidFill>
                <a:latin typeface="+mn-ea"/>
              </a:rPr>
              <a:t>持つ要素が４つに分類できると考えることに</a:t>
            </a:r>
            <a:endParaRPr lang="en-US" altLang="ja-JP" sz="2000" b="1" dirty="0" smtClean="0">
              <a:solidFill>
                <a:schemeClr val="tx1">
                  <a:lumMod val="75000"/>
                  <a:lumOff val="25000"/>
                </a:schemeClr>
              </a:solidFill>
              <a:latin typeface="+mn-ea"/>
            </a:endParaRPr>
          </a:p>
        </p:txBody>
      </p:sp>
      <p:pic>
        <p:nvPicPr>
          <p:cNvPr id="7" name="図 6" descr="スクリーンショット 2015-12-10 17.31.0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7000" y="1173727"/>
            <a:ext cx="8890000" cy="1793180"/>
          </a:xfrm>
          <a:prstGeom prst="rect">
            <a:avLst/>
          </a:prstGeom>
        </p:spPr>
      </p:pic>
      <p:pic>
        <p:nvPicPr>
          <p:cNvPr id="12" name="図 11" descr="スクリーンショット 2015-12-10 17.31.1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7000" y="3084460"/>
            <a:ext cx="8890000" cy="1755230"/>
          </a:xfrm>
          <a:prstGeom prst="rect">
            <a:avLst/>
          </a:prstGeom>
        </p:spPr>
      </p:pic>
    </p:spTree>
    <p:extLst>
      <p:ext uri="{BB962C8B-B14F-4D97-AF65-F5344CB8AC3E}">
        <p14:creationId xmlns:p14="http://schemas.microsoft.com/office/powerpoint/2010/main" val="3453673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16</a:t>
            </a:fld>
            <a:endParaRPr lang="ja-JP" altLang="en-US" sz="800">
              <a:latin typeface="+mn-ea"/>
            </a:endParaRPr>
          </a:p>
        </p:txBody>
      </p:sp>
      <p:sp>
        <p:nvSpPr>
          <p:cNvPr id="17" name="正方形/長方形 16"/>
          <p:cNvSpPr/>
          <p:nvPr/>
        </p:nvSpPr>
        <p:spPr>
          <a:xfrm>
            <a:off x="774700" y="823187"/>
            <a:ext cx="7797800" cy="1200329"/>
          </a:xfrm>
          <a:prstGeom prst="rect">
            <a:avLst/>
          </a:prstGeom>
        </p:spPr>
        <p:txBody>
          <a:bodyPr wrap="square">
            <a:spAutoFit/>
          </a:bodyPr>
          <a:lstStyle/>
          <a:p>
            <a:pPr>
              <a:lnSpc>
                <a:spcPct val="150000"/>
              </a:lnSpc>
            </a:pPr>
            <a:r>
              <a:rPr lang="ja-JP" altLang="en-US" sz="2400" b="1" dirty="0" smtClean="0">
                <a:solidFill>
                  <a:schemeClr val="tx1">
                    <a:lumMod val="75000"/>
                    <a:lumOff val="25000"/>
                  </a:schemeClr>
                </a:solidFill>
                <a:latin typeface="+mn-ea"/>
              </a:rPr>
              <a:t>持つ要素が４つに分類され、</a:t>
            </a:r>
            <a:endParaRPr lang="en-US" altLang="ja-JP" sz="2400" b="1" dirty="0" smtClean="0">
              <a:solidFill>
                <a:schemeClr val="tx1">
                  <a:lumMod val="75000"/>
                  <a:lumOff val="25000"/>
                </a:schemeClr>
              </a:solidFill>
              <a:latin typeface="+mn-ea"/>
            </a:endParaRPr>
          </a:p>
          <a:p>
            <a:pPr>
              <a:lnSpc>
                <a:spcPct val="150000"/>
              </a:lnSpc>
            </a:pPr>
            <a:r>
              <a:rPr lang="ja-JP" altLang="en-US" sz="2400" b="1" dirty="0" smtClean="0">
                <a:solidFill>
                  <a:schemeClr val="tx1">
                    <a:lumMod val="75000"/>
                    <a:lumOff val="25000"/>
                  </a:schemeClr>
                </a:solidFill>
                <a:latin typeface="+mn-ea"/>
              </a:rPr>
              <a:t>一人が複数の要素を持つこともある。</a:t>
            </a:r>
            <a:endParaRPr lang="en-US" altLang="ja-JP" sz="2400" b="1" dirty="0" smtClean="0">
              <a:solidFill>
                <a:schemeClr val="tx1">
                  <a:lumMod val="75000"/>
                  <a:lumOff val="25000"/>
                </a:schemeClr>
              </a:solidFill>
              <a:latin typeface="+mn-ea"/>
            </a:endParaRPr>
          </a:p>
        </p:txBody>
      </p:sp>
      <p:sp>
        <p:nvSpPr>
          <p:cNvPr id="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考察</a:t>
            </a:r>
            <a:endParaRPr lang="ja-JP" altLang="en-US" sz="1000" dirty="0">
              <a:solidFill>
                <a:schemeClr val="bg1"/>
              </a:solidFill>
              <a:latin typeface="+mn-ea"/>
              <a:ea typeface="+mn-ea"/>
            </a:endParaRPr>
          </a:p>
        </p:txBody>
      </p:sp>
      <p:sp>
        <p:nvSpPr>
          <p:cNvPr id="10" name="正方形/長方形 9"/>
          <p:cNvSpPr/>
          <p:nvPr/>
        </p:nvSpPr>
        <p:spPr>
          <a:xfrm>
            <a:off x="558800" y="3655287"/>
            <a:ext cx="8026400" cy="1200329"/>
          </a:xfrm>
          <a:prstGeom prst="rect">
            <a:avLst/>
          </a:prstGeom>
        </p:spPr>
        <p:txBody>
          <a:bodyPr wrap="square">
            <a:spAutoFit/>
          </a:bodyPr>
          <a:lstStyle/>
          <a:p>
            <a:pPr>
              <a:lnSpc>
                <a:spcPct val="150000"/>
              </a:lnSpc>
            </a:pPr>
            <a:r>
              <a:rPr lang="ja-JP" altLang="en-US" sz="2400" b="1" dirty="0" smtClean="0">
                <a:solidFill>
                  <a:schemeClr val="tx1">
                    <a:lumMod val="75000"/>
                    <a:lumOff val="25000"/>
                  </a:schemeClr>
                </a:solidFill>
                <a:latin typeface="+mn-ea"/>
              </a:rPr>
              <a:t>どれか１つ合致するものがあることを目指すのではなく</a:t>
            </a:r>
            <a:endParaRPr lang="en-US" altLang="ja-JP" sz="2400" b="1" dirty="0" smtClean="0">
              <a:solidFill>
                <a:schemeClr val="tx1">
                  <a:lumMod val="75000"/>
                  <a:lumOff val="25000"/>
                </a:schemeClr>
              </a:solidFill>
              <a:latin typeface="+mn-ea"/>
            </a:endParaRPr>
          </a:p>
          <a:p>
            <a:pPr>
              <a:lnSpc>
                <a:spcPct val="150000"/>
              </a:lnSpc>
            </a:pPr>
            <a:r>
              <a:rPr lang="ja-JP" altLang="en-US" sz="2400" b="1" dirty="0" smtClean="0">
                <a:solidFill>
                  <a:srgbClr val="FF0000"/>
                </a:solidFill>
                <a:latin typeface="+mn-ea"/>
              </a:rPr>
              <a:t>どれも選ぶものがない状況を作らない</a:t>
            </a:r>
            <a:r>
              <a:rPr lang="ja-JP" altLang="en-US" sz="2400" b="1" dirty="0" smtClean="0">
                <a:solidFill>
                  <a:schemeClr val="tx1">
                    <a:lumMod val="75000"/>
                    <a:lumOff val="25000"/>
                  </a:schemeClr>
                </a:solidFill>
                <a:latin typeface="+mn-ea"/>
              </a:rPr>
              <a:t>ようにする</a:t>
            </a:r>
            <a:endParaRPr lang="en-US" altLang="ja-JP" sz="2400" b="1" dirty="0" smtClean="0">
              <a:solidFill>
                <a:schemeClr val="tx1">
                  <a:lumMod val="75000"/>
                  <a:lumOff val="25000"/>
                </a:schemeClr>
              </a:solidFill>
              <a:latin typeface="+mn-ea"/>
            </a:endParaRPr>
          </a:p>
        </p:txBody>
      </p:sp>
      <p:sp>
        <p:nvSpPr>
          <p:cNvPr id="2" name="二等辺三角形 1"/>
          <p:cNvSpPr/>
          <p:nvPr/>
        </p:nvSpPr>
        <p:spPr>
          <a:xfrm rot="10800000">
            <a:off x="4343400" y="2692400"/>
            <a:ext cx="469900" cy="405086"/>
          </a:xfrm>
          <a:prstGeom prst="triangle">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n-ea"/>
            </a:endParaRPr>
          </a:p>
        </p:txBody>
      </p:sp>
      <p:sp>
        <p:nvSpPr>
          <p:cNvPr id="8" name="正方形/長方形 7"/>
          <p:cNvSpPr/>
          <p:nvPr/>
        </p:nvSpPr>
        <p:spPr>
          <a:xfrm>
            <a:off x="1460500" y="5535793"/>
            <a:ext cx="2324100" cy="553998"/>
          </a:xfrm>
          <a:prstGeom prst="rect">
            <a:avLst/>
          </a:prstGeom>
        </p:spPr>
        <p:txBody>
          <a:bodyPr wrap="square" anchor="ctr">
            <a:spAutoFit/>
          </a:bodyPr>
          <a:lstStyle/>
          <a:p>
            <a:pPr algn="ctr">
              <a:lnSpc>
                <a:spcPct val="150000"/>
              </a:lnSpc>
            </a:pPr>
            <a:r>
              <a:rPr lang="ja-JP" altLang="en-US" sz="2000" b="1" dirty="0" smtClean="0">
                <a:solidFill>
                  <a:schemeClr val="tx1">
                    <a:lumMod val="75000"/>
                    <a:lumOff val="25000"/>
                  </a:schemeClr>
                </a:solidFill>
                <a:latin typeface="+mn-ea"/>
              </a:rPr>
              <a:t>・何人用意するか</a:t>
            </a:r>
            <a:endParaRPr lang="en-US" altLang="ja-JP" sz="2000" b="1" dirty="0" smtClean="0">
              <a:solidFill>
                <a:schemeClr val="tx1">
                  <a:lumMod val="75000"/>
                  <a:lumOff val="25000"/>
                </a:schemeClr>
              </a:solidFill>
              <a:latin typeface="+mn-ea"/>
            </a:endParaRPr>
          </a:p>
        </p:txBody>
      </p:sp>
      <p:sp>
        <p:nvSpPr>
          <p:cNvPr id="11" name="正方形/長方形 10"/>
          <p:cNvSpPr/>
          <p:nvPr/>
        </p:nvSpPr>
        <p:spPr>
          <a:xfrm>
            <a:off x="4686021" y="5535793"/>
            <a:ext cx="2921157" cy="553998"/>
          </a:xfrm>
          <a:prstGeom prst="rect">
            <a:avLst/>
          </a:prstGeom>
        </p:spPr>
        <p:txBody>
          <a:bodyPr wrap="square" anchor="ctr">
            <a:spAutoFit/>
          </a:bodyPr>
          <a:lstStyle/>
          <a:p>
            <a:pPr algn="ctr">
              <a:lnSpc>
                <a:spcPct val="150000"/>
              </a:lnSpc>
            </a:pPr>
            <a:r>
              <a:rPr lang="ja-JP" altLang="en-US" sz="2000" b="1" dirty="0" smtClean="0">
                <a:solidFill>
                  <a:schemeClr val="tx1">
                    <a:lumMod val="75000"/>
                    <a:lumOff val="25000"/>
                  </a:schemeClr>
                </a:solidFill>
                <a:latin typeface="+mn-ea"/>
              </a:rPr>
              <a:t>・どんな人格にするか</a:t>
            </a:r>
            <a:endParaRPr lang="en-US" altLang="ja-JP" sz="2000" b="1" dirty="0" smtClean="0">
              <a:solidFill>
                <a:schemeClr val="tx1">
                  <a:lumMod val="75000"/>
                  <a:lumOff val="25000"/>
                </a:schemeClr>
              </a:solidFill>
              <a:latin typeface="+mn-ea"/>
            </a:endParaRPr>
          </a:p>
        </p:txBody>
      </p:sp>
    </p:spTree>
    <p:extLst>
      <p:ext uri="{BB962C8B-B14F-4D97-AF65-F5344CB8AC3E}">
        <p14:creationId xmlns:p14="http://schemas.microsoft.com/office/powerpoint/2010/main" val="8625827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17</a:t>
            </a:fld>
            <a:endParaRPr lang="ja-JP" altLang="en-US" sz="800" dirty="0">
              <a:latin typeface="+mn-ea"/>
            </a:endParaRPr>
          </a:p>
        </p:txBody>
      </p:sp>
      <p:sp>
        <p:nvSpPr>
          <p:cNvPr id="9" name="タイトル 1"/>
          <p:cNvSpPr txBox="1">
            <a:spLocks/>
          </p:cNvSpPr>
          <p:nvPr/>
        </p:nvSpPr>
        <p:spPr>
          <a:xfrm>
            <a:off x="1513302" y="3019505"/>
            <a:ext cx="6206083"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何人のトレーナーを用意するか</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38070466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18</a:t>
            </a:fld>
            <a:endParaRPr lang="ja-JP" altLang="en-US" sz="800">
              <a:latin typeface="+mn-ea"/>
            </a:endParaRPr>
          </a:p>
        </p:txBody>
      </p:sp>
      <p:sp>
        <p:nvSpPr>
          <p:cNvPr id="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ヒアリング対象者：タイプ別マッピング</a:t>
            </a:r>
            <a:endParaRPr lang="ja-JP" altLang="en-US" sz="1000" dirty="0">
              <a:solidFill>
                <a:schemeClr val="bg1"/>
              </a:solidFill>
              <a:latin typeface="+mn-ea"/>
              <a:ea typeface="+mn-ea"/>
            </a:endParaRPr>
          </a:p>
        </p:txBody>
      </p:sp>
      <p:pic>
        <p:nvPicPr>
          <p:cNvPr id="6" name="図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3441" y="1604576"/>
            <a:ext cx="3642194" cy="1517581"/>
          </a:xfrm>
          <a:prstGeom prst="rect">
            <a:avLst/>
          </a:prstGeom>
          <a:effectLst>
            <a:softEdge rad="0"/>
          </a:effectLst>
        </p:spPr>
      </p:pic>
      <p:pic>
        <p:nvPicPr>
          <p:cNvPr id="7" name="図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46577" y="1594743"/>
            <a:ext cx="3689391" cy="1537246"/>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3960" y="3594922"/>
            <a:ext cx="3641145" cy="1517143"/>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51592" y="3473583"/>
            <a:ext cx="3928618" cy="1636924"/>
          </a:xfrm>
          <a:prstGeom prst="rect">
            <a:avLst/>
          </a:prstGeom>
        </p:spPr>
      </p:pic>
      <p:cxnSp>
        <p:nvCxnSpPr>
          <p:cNvPr id="11" name="直線コネクタ 10"/>
          <p:cNvCxnSpPr/>
          <p:nvPr/>
        </p:nvCxnSpPr>
        <p:spPr>
          <a:xfrm>
            <a:off x="83069" y="3380121"/>
            <a:ext cx="8988750" cy="12737"/>
          </a:xfrm>
          <a:prstGeom prst="line">
            <a:avLst/>
          </a:prstGeom>
          <a:ln w="28575">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4480524" y="890435"/>
            <a:ext cx="31046" cy="5128572"/>
          </a:xfrm>
          <a:prstGeom prst="line">
            <a:avLst/>
          </a:prstGeom>
          <a:ln w="28575">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69240" y="1018540"/>
            <a:ext cx="8624723" cy="4881511"/>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4" name="円/楕円 13"/>
          <p:cNvSpPr/>
          <p:nvPr/>
        </p:nvSpPr>
        <p:spPr>
          <a:xfrm>
            <a:off x="735853" y="2806936"/>
            <a:ext cx="601187" cy="1453028"/>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A.M.</a:t>
            </a:r>
            <a:endParaRPr kumimoji="1" lang="ja-JP" altLang="en-US" dirty="0">
              <a:solidFill>
                <a:schemeClr val="bg1">
                  <a:lumMod val="50000"/>
                </a:schemeClr>
              </a:solidFill>
              <a:latin typeface="+mn-ea"/>
            </a:endParaRPr>
          </a:p>
        </p:txBody>
      </p:sp>
      <p:sp>
        <p:nvSpPr>
          <p:cNvPr id="15" name="円/楕円 14"/>
          <p:cNvSpPr/>
          <p:nvPr/>
        </p:nvSpPr>
        <p:spPr>
          <a:xfrm>
            <a:off x="1557235" y="1027994"/>
            <a:ext cx="660400" cy="1186610"/>
          </a:xfrm>
          <a:prstGeom prst="ellipse">
            <a:avLst/>
          </a:prstGeom>
          <a:solidFill>
            <a:srgbClr val="FFE5E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G.K.</a:t>
            </a:r>
            <a:endParaRPr kumimoji="1" lang="ja-JP" altLang="en-US" dirty="0">
              <a:solidFill>
                <a:schemeClr val="bg1">
                  <a:lumMod val="50000"/>
                </a:schemeClr>
              </a:solidFill>
              <a:latin typeface="+mn-ea"/>
            </a:endParaRPr>
          </a:p>
        </p:txBody>
      </p:sp>
      <p:sp>
        <p:nvSpPr>
          <p:cNvPr id="16" name="円/楕円 15"/>
          <p:cNvSpPr/>
          <p:nvPr/>
        </p:nvSpPr>
        <p:spPr>
          <a:xfrm rot="21326677">
            <a:off x="8132919" y="1881489"/>
            <a:ext cx="534542" cy="2412958"/>
          </a:xfrm>
          <a:prstGeom prst="ellipse">
            <a:avLst/>
          </a:prstGeom>
          <a:solidFill>
            <a:srgbClr val="D3EAF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Y.A.</a:t>
            </a:r>
            <a:endParaRPr kumimoji="1" lang="ja-JP" altLang="en-US" dirty="0">
              <a:solidFill>
                <a:schemeClr val="bg1">
                  <a:lumMod val="50000"/>
                </a:schemeClr>
              </a:solidFill>
              <a:latin typeface="+mn-ea"/>
            </a:endParaRPr>
          </a:p>
        </p:txBody>
      </p:sp>
      <p:sp>
        <p:nvSpPr>
          <p:cNvPr id="17" name="円/楕円 16"/>
          <p:cNvSpPr/>
          <p:nvPr/>
        </p:nvSpPr>
        <p:spPr>
          <a:xfrm>
            <a:off x="2792891" y="1303962"/>
            <a:ext cx="555835" cy="1186610"/>
          </a:xfrm>
          <a:prstGeom prst="ellipse">
            <a:avLst/>
          </a:prstGeom>
          <a:solidFill>
            <a:srgbClr val="FFE5E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Y.M.</a:t>
            </a:r>
            <a:endParaRPr kumimoji="1" lang="ja-JP" altLang="en-US" dirty="0">
              <a:solidFill>
                <a:schemeClr val="bg1">
                  <a:lumMod val="50000"/>
                </a:schemeClr>
              </a:solidFill>
              <a:latin typeface="+mn-ea"/>
            </a:endParaRPr>
          </a:p>
        </p:txBody>
      </p:sp>
      <p:sp>
        <p:nvSpPr>
          <p:cNvPr id="18" name="円/楕円 17"/>
          <p:cNvSpPr/>
          <p:nvPr/>
        </p:nvSpPr>
        <p:spPr>
          <a:xfrm>
            <a:off x="2290068" y="2911705"/>
            <a:ext cx="610179" cy="1419102"/>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W.S.</a:t>
            </a:r>
            <a:endParaRPr kumimoji="1" lang="ja-JP" altLang="en-US" dirty="0">
              <a:solidFill>
                <a:schemeClr val="bg1">
                  <a:lumMod val="50000"/>
                </a:schemeClr>
              </a:solidFill>
              <a:latin typeface="+mn-ea"/>
            </a:endParaRPr>
          </a:p>
        </p:txBody>
      </p:sp>
      <p:sp>
        <p:nvSpPr>
          <p:cNvPr id="19" name="円/楕円 18"/>
          <p:cNvSpPr/>
          <p:nvPr/>
        </p:nvSpPr>
        <p:spPr>
          <a:xfrm>
            <a:off x="1872047" y="2894981"/>
            <a:ext cx="602486" cy="1403819"/>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A.T.</a:t>
            </a:r>
            <a:endParaRPr kumimoji="1" lang="ja-JP" altLang="en-US" dirty="0">
              <a:solidFill>
                <a:schemeClr val="bg1">
                  <a:lumMod val="50000"/>
                </a:schemeClr>
              </a:solidFill>
              <a:latin typeface="+mn-ea"/>
            </a:endParaRPr>
          </a:p>
        </p:txBody>
      </p:sp>
      <p:sp>
        <p:nvSpPr>
          <p:cNvPr id="20" name="円/楕円 19"/>
          <p:cNvSpPr/>
          <p:nvPr/>
        </p:nvSpPr>
        <p:spPr>
          <a:xfrm>
            <a:off x="6731526" y="1310591"/>
            <a:ext cx="660400" cy="1186610"/>
          </a:xfrm>
          <a:prstGeom prst="ellipse">
            <a:avLst/>
          </a:prstGeom>
          <a:solidFill>
            <a:srgbClr val="D3EAF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M.A.</a:t>
            </a:r>
            <a:endParaRPr kumimoji="1" lang="ja-JP" altLang="en-US" dirty="0">
              <a:solidFill>
                <a:schemeClr val="bg1">
                  <a:lumMod val="50000"/>
                </a:schemeClr>
              </a:solidFill>
              <a:latin typeface="+mn-ea"/>
            </a:endParaRPr>
          </a:p>
        </p:txBody>
      </p:sp>
      <p:sp>
        <p:nvSpPr>
          <p:cNvPr id="21" name="円/楕円 20"/>
          <p:cNvSpPr/>
          <p:nvPr/>
        </p:nvSpPr>
        <p:spPr>
          <a:xfrm rot="20997201">
            <a:off x="2752602" y="2986771"/>
            <a:ext cx="599083" cy="118661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M.I.</a:t>
            </a:r>
            <a:endParaRPr kumimoji="1" lang="ja-JP" altLang="en-US" dirty="0">
              <a:solidFill>
                <a:schemeClr val="bg1">
                  <a:lumMod val="50000"/>
                </a:schemeClr>
              </a:solidFill>
              <a:latin typeface="+mn-ea"/>
            </a:endParaRPr>
          </a:p>
        </p:txBody>
      </p:sp>
      <p:sp>
        <p:nvSpPr>
          <p:cNvPr id="22" name="円/楕円 21"/>
          <p:cNvSpPr/>
          <p:nvPr/>
        </p:nvSpPr>
        <p:spPr>
          <a:xfrm>
            <a:off x="1289282" y="2804048"/>
            <a:ext cx="660400" cy="118661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H.</a:t>
            </a:r>
            <a:r>
              <a:rPr lang="en-US" altLang="ja-JP" dirty="0" smtClean="0">
                <a:solidFill>
                  <a:schemeClr val="bg1">
                    <a:lumMod val="50000"/>
                  </a:schemeClr>
                </a:solidFill>
                <a:latin typeface="+mn-ea"/>
              </a:rPr>
              <a:t>S.</a:t>
            </a:r>
            <a:endParaRPr kumimoji="1" lang="ja-JP" altLang="en-US" dirty="0">
              <a:solidFill>
                <a:schemeClr val="bg1">
                  <a:lumMod val="50000"/>
                </a:schemeClr>
              </a:solidFill>
              <a:latin typeface="+mn-ea"/>
            </a:endParaRPr>
          </a:p>
        </p:txBody>
      </p:sp>
      <p:sp>
        <p:nvSpPr>
          <p:cNvPr id="23" name="円/楕円 22"/>
          <p:cNvSpPr/>
          <p:nvPr/>
        </p:nvSpPr>
        <p:spPr>
          <a:xfrm>
            <a:off x="7391925" y="2035175"/>
            <a:ext cx="556551" cy="2114292"/>
          </a:xfrm>
          <a:prstGeom prst="ellipse">
            <a:avLst/>
          </a:prstGeom>
          <a:solidFill>
            <a:srgbClr val="D3EAF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A.</a:t>
            </a:r>
          </a:p>
          <a:p>
            <a:pPr algn="ctr"/>
            <a:r>
              <a:rPr lang="en-US" altLang="ja-JP" dirty="0">
                <a:solidFill>
                  <a:schemeClr val="bg1">
                    <a:lumMod val="50000"/>
                  </a:schemeClr>
                </a:solidFill>
                <a:latin typeface="+mn-ea"/>
              </a:rPr>
              <a:t>K</a:t>
            </a:r>
            <a:r>
              <a:rPr kumimoji="1" lang="en-US" altLang="ja-JP" dirty="0" smtClean="0">
                <a:solidFill>
                  <a:schemeClr val="bg1">
                    <a:lumMod val="50000"/>
                  </a:schemeClr>
                </a:solidFill>
                <a:latin typeface="+mn-ea"/>
              </a:rPr>
              <a:t>.</a:t>
            </a:r>
            <a:endParaRPr kumimoji="1" lang="ja-JP" altLang="en-US" dirty="0">
              <a:solidFill>
                <a:schemeClr val="bg1">
                  <a:lumMod val="50000"/>
                </a:schemeClr>
              </a:solidFill>
              <a:latin typeface="+mn-ea"/>
            </a:endParaRPr>
          </a:p>
        </p:txBody>
      </p:sp>
      <p:sp>
        <p:nvSpPr>
          <p:cNvPr id="24" name="円/楕円 23"/>
          <p:cNvSpPr/>
          <p:nvPr/>
        </p:nvSpPr>
        <p:spPr>
          <a:xfrm>
            <a:off x="1269998" y="3611186"/>
            <a:ext cx="660400" cy="118661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Y.</a:t>
            </a:r>
            <a:r>
              <a:rPr lang="en-US" altLang="ja-JP" dirty="0">
                <a:solidFill>
                  <a:schemeClr val="bg1">
                    <a:lumMod val="50000"/>
                  </a:schemeClr>
                </a:solidFill>
                <a:latin typeface="+mn-ea"/>
              </a:rPr>
              <a:t>T</a:t>
            </a:r>
            <a:r>
              <a:rPr lang="en-US" altLang="ja-JP" dirty="0" smtClean="0">
                <a:solidFill>
                  <a:schemeClr val="bg1">
                    <a:lumMod val="50000"/>
                  </a:schemeClr>
                </a:solidFill>
                <a:latin typeface="+mn-ea"/>
              </a:rPr>
              <a:t>.</a:t>
            </a:r>
            <a:endParaRPr kumimoji="1" lang="ja-JP" altLang="en-US" dirty="0">
              <a:solidFill>
                <a:schemeClr val="bg1">
                  <a:lumMod val="50000"/>
                </a:schemeClr>
              </a:solidFill>
              <a:latin typeface="+mn-ea"/>
            </a:endParaRPr>
          </a:p>
        </p:txBody>
      </p:sp>
      <p:sp>
        <p:nvSpPr>
          <p:cNvPr id="25" name="円/楕円 24"/>
          <p:cNvSpPr/>
          <p:nvPr/>
        </p:nvSpPr>
        <p:spPr>
          <a:xfrm rot="502961">
            <a:off x="1083652" y="1585570"/>
            <a:ext cx="660400" cy="1186610"/>
          </a:xfrm>
          <a:prstGeom prst="ellipse">
            <a:avLst/>
          </a:prstGeom>
          <a:solidFill>
            <a:srgbClr val="FFE5E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bg1">
                    <a:lumMod val="50000"/>
                  </a:schemeClr>
                </a:solidFill>
                <a:latin typeface="+mn-ea"/>
              </a:rPr>
              <a:t>S</a:t>
            </a:r>
            <a:r>
              <a:rPr kumimoji="1" lang="en-US" altLang="ja-JP" dirty="0" smtClean="0">
                <a:solidFill>
                  <a:schemeClr val="bg1">
                    <a:lumMod val="50000"/>
                  </a:schemeClr>
                </a:solidFill>
                <a:latin typeface="+mn-ea"/>
              </a:rPr>
              <a:t>.T.</a:t>
            </a:r>
            <a:endParaRPr kumimoji="1" lang="ja-JP" altLang="en-US" dirty="0">
              <a:solidFill>
                <a:schemeClr val="bg1">
                  <a:lumMod val="50000"/>
                </a:schemeClr>
              </a:solidFill>
              <a:latin typeface="+mn-ea"/>
            </a:endParaRPr>
          </a:p>
        </p:txBody>
      </p:sp>
      <p:sp>
        <p:nvSpPr>
          <p:cNvPr id="26" name="円/楕円 25"/>
          <p:cNvSpPr/>
          <p:nvPr/>
        </p:nvSpPr>
        <p:spPr>
          <a:xfrm>
            <a:off x="6816943" y="4154882"/>
            <a:ext cx="660400" cy="1186610"/>
          </a:xfrm>
          <a:prstGeom prst="ellipse">
            <a:avLst/>
          </a:prstGeom>
          <a:solidFill>
            <a:srgbClr val="E2F0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T.</a:t>
            </a:r>
          </a:p>
          <a:p>
            <a:pPr algn="ctr"/>
            <a:r>
              <a:rPr lang="en-US" altLang="ja-JP" dirty="0" smtClean="0">
                <a:solidFill>
                  <a:schemeClr val="bg1">
                    <a:lumMod val="50000"/>
                  </a:schemeClr>
                </a:solidFill>
                <a:latin typeface="+mn-ea"/>
              </a:rPr>
              <a:t>S.</a:t>
            </a:r>
            <a:endParaRPr kumimoji="1" lang="ja-JP" altLang="en-US" dirty="0">
              <a:solidFill>
                <a:schemeClr val="bg1">
                  <a:lumMod val="50000"/>
                </a:schemeClr>
              </a:solidFill>
              <a:latin typeface="+mn-ea"/>
            </a:endParaRPr>
          </a:p>
        </p:txBody>
      </p:sp>
      <p:sp>
        <p:nvSpPr>
          <p:cNvPr id="31" name="正方形/長方形 30"/>
          <p:cNvSpPr/>
          <p:nvPr/>
        </p:nvSpPr>
        <p:spPr>
          <a:xfrm>
            <a:off x="685800" y="6042887"/>
            <a:ext cx="8382000" cy="461665"/>
          </a:xfrm>
          <a:prstGeom prst="rect">
            <a:avLst/>
          </a:prstGeom>
        </p:spPr>
        <p:txBody>
          <a:bodyPr wrap="square">
            <a:spAutoFit/>
          </a:bodyPr>
          <a:lstStyle/>
          <a:p>
            <a:pPr>
              <a:lnSpc>
                <a:spcPct val="120000"/>
              </a:lnSpc>
            </a:pPr>
            <a:r>
              <a:rPr lang="ja-JP" altLang="en-US" sz="2000" b="1" dirty="0" smtClean="0">
                <a:solidFill>
                  <a:schemeClr val="tx1">
                    <a:lumMod val="75000"/>
                    <a:lumOff val="25000"/>
                  </a:schemeClr>
                </a:solidFill>
                <a:latin typeface="+mn-ea"/>
              </a:rPr>
              <a:t>上下を横断することはあっても、左右・クロスする人はいなかった</a:t>
            </a:r>
            <a:endParaRPr lang="en-US" altLang="ja-JP" sz="2000" b="1" dirty="0" smtClean="0">
              <a:solidFill>
                <a:schemeClr val="tx1">
                  <a:lumMod val="75000"/>
                  <a:lumOff val="25000"/>
                </a:schemeClr>
              </a:solidFill>
              <a:latin typeface="+mn-ea"/>
            </a:endParaRPr>
          </a:p>
        </p:txBody>
      </p:sp>
    </p:spTree>
    <p:extLst>
      <p:ext uri="{BB962C8B-B14F-4D97-AF65-F5344CB8AC3E}">
        <p14:creationId xmlns:p14="http://schemas.microsoft.com/office/powerpoint/2010/main" val="11337638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図形グループ 23"/>
          <p:cNvGrpSpPr/>
          <p:nvPr/>
        </p:nvGrpSpPr>
        <p:grpSpPr>
          <a:xfrm>
            <a:off x="32269" y="992035"/>
            <a:ext cx="8988750" cy="5128572"/>
            <a:chOff x="83069" y="890435"/>
            <a:chExt cx="8988750" cy="5128572"/>
          </a:xfrm>
        </p:grpSpPr>
        <p:pic>
          <p:nvPicPr>
            <p:cNvPr id="26" name="図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3441" y="1604576"/>
              <a:ext cx="3642194" cy="1517581"/>
            </a:xfrm>
            <a:prstGeom prst="rect">
              <a:avLst/>
            </a:prstGeom>
            <a:effectLst>
              <a:softEdge rad="0"/>
            </a:effectLst>
          </p:spPr>
        </p:pic>
        <p:pic>
          <p:nvPicPr>
            <p:cNvPr id="27" name="図 2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46577" y="1594743"/>
              <a:ext cx="3689391" cy="1537246"/>
            </a:xfrm>
            <a:prstGeom prst="rect">
              <a:avLst/>
            </a:prstGeom>
          </p:spPr>
        </p:pic>
        <p:pic>
          <p:nvPicPr>
            <p:cNvPr id="30" name="図 2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3960" y="3594922"/>
              <a:ext cx="3641145" cy="1517143"/>
            </a:xfrm>
            <a:prstGeom prst="rect">
              <a:avLst/>
            </a:prstGeom>
          </p:spPr>
        </p:pic>
        <p:pic>
          <p:nvPicPr>
            <p:cNvPr id="31" name="図 3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51592" y="3473583"/>
              <a:ext cx="3928618" cy="1636924"/>
            </a:xfrm>
            <a:prstGeom prst="rect">
              <a:avLst/>
            </a:prstGeom>
          </p:spPr>
        </p:pic>
        <p:cxnSp>
          <p:nvCxnSpPr>
            <p:cNvPr id="32" name="直線コネクタ 31"/>
            <p:cNvCxnSpPr/>
            <p:nvPr/>
          </p:nvCxnSpPr>
          <p:spPr>
            <a:xfrm>
              <a:off x="83069" y="3380121"/>
              <a:ext cx="8988750" cy="12737"/>
            </a:xfrm>
            <a:prstGeom prst="line">
              <a:avLst/>
            </a:prstGeom>
            <a:ln w="28575">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480524" y="890435"/>
              <a:ext cx="31046" cy="5128572"/>
            </a:xfrm>
            <a:prstGeom prst="line">
              <a:avLst/>
            </a:prstGeom>
            <a:ln w="28575">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69240" y="1018540"/>
              <a:ext cx="8624723" cy="4881511"/>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grpSp>
      <p:grpSp>
        <p:nvGrpSpPr>
          <p:cNvPr id="3" name="グループ化 2"/>
          <p:cNvGrpSpPr/>
          <p:nvPr/>
        </p:nvGrpSpPr>
        <p:grpSpPr>
          <a:xfrm>
            <a:off x="19132" y="817166"/>
            <a:ext cx="9066985" cy="5441275"/>
            <a:chOff x="19132" y="555110"/>
            <a:chExt cx="9066985" cy="5441275"/>
          </a:xfrm>
        </p:grpSpPr>
        <p:cxnSp>
          <p:nvCxnSpPr>
            <p:cNvPr id="20" name="直線矢印コネクタ 19"/>
            <p:cNvCxnSpPr/>
            <p:nvPr/>
          </p:nvCxnSpPr>
          <p:spPr>
            <a:xfrm>
              <a:off x="611561" y="3231662"/>
              <a:ext cx="7819745"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4427984" y="950853"/>
              <a:ext cx="0" cy="4676200"/>
            </a:xfrm>
            <a:prstGeom prst="straightConnector1">
              <a:avLst/>
            </a:prstGeom>
            <a:ln>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3758570" y="555110"/>
              <a:ext cx="1338828" cy="369332"/>
            </a:xfrm>
            <a:prstGeom prst="rect">
              <a:avLst/>
            </a:prstGeom>
            <a:solidFill>
              <a:srgbClr val="0070C0"/>
            </a:solidFill>
          </p:spPr>
          <p:txBody>
            <a:bodyPr wrap="none" rtlCol="0">
              <a:spAutoFit/>
            </a:bodyPr>
            <a:lstStyle/>
            <a:p>
              <a:r>
                <a:rPr kumimoji="1" lang="ja-JP" altLang="en-US" dirty="0" smtClean="0">
                  <a:solidFill>
                    <a:schemeClr val="bg1"/>
                  </a:solidFill>
                  <a:latin typeface="+mn-ea"/>
                </a:rPr>
                <a:t>雰囲気不要</a:t>
              </a:r>
              <a:endParaRPr kumimoji="1" lang="ja-JP" altLang="en-US" dirty="0">
                <a:solidFill>
                  <a:schemeClr val="bg1"/>
                </a:solidFill>
                <a:latin typeface="+mn-ea"/>
              </a:endParaRPr>
            </a:p>
          </p:txBody>
        </p:sp>
        <p:cxnSp>
          <p:nvCxnSpPr>
            <p:cNvPr id="28" name="直線矢印コネクタ 27"/>
            <p:cNvCxnSpPr/>
            <p:nvPr/>
          </p:nvCxnSpPr>
          <p:spPr>
            <a:xfrm flipV="1">
              <a:off x="1194186" y="1466274"/>
              <a:ext cx="6840760" cy="3096344"/>
            </a:xfrm>
            <a:prstGeom prst="straightConnector1">
              <a:avLst/>
            </a:prstGeom>
            <a:ln>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flipH="1">
              <a:off x="8071268" y="967730"/>
              <a:ext cx="962394" cy="369332"/>
            </a:xfrm>
            <a:prstGeom prst="rect">
              <a:avLst/>
            </a:prstGeom>
            <a:solidFill>
              <a:srgbClr val="00B050"/>
            </a:solidFill>
          </p:spPr>
          <p:txBody>
            <a:bodyPr wrap="square" rtlCol="0">
              <a:spAutoFit/>
            </a:bodyPr>
            <a:lstStyle/>
            <a:p>
              <a:pPr algn="ctr"/>
              <a:r>
                <a:rPr kumimoji="1" lang="ja-JP" altLang="en-US" dirty="0" smtClean="0">
                  <a:solidFill>
                    <a:schemeClr val="bg1"/>
                  </a:solidFill>
                  <a:latin typeface="+mn-ea"/>
                </a:rPr>
                <a:t>数値的</a:t>
              </a:r>
              <a:endParaRPr kumimoji="1" lang="ja-JP" altLang="en-US" dirty="0">
                <a:solidFill>
                  <a:schemeClr val="bg1"/>
                </a:solidFill>
                <a:latin typeface="+mn-ea"/>
              </a:endParaRPr>
            </a:p>
          </p:txBody>
        </p:sp>
        <p:cxnSp>
          <p:nvCxnSpPr>
            <p:cNvPr id="1024" name="直線矢印コネクタ 1023"/>
            <p:cNvCxnSpPr/>
            <p:nvPr/>
          </p:nvCxnSpPr>
          <p:spPr>
            <a:xfrm>
              <a:off x="971600" y="1388578"/>
              <a:ext cx="6666985" cy="3459769"/>
            </a:xfrm>
            <a:prstGeom prst="straightConnector1">
              <a:avLst/>
            </a:prstGeom>
            <a:ln>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27" name="テキスト ボックス 1026"/>
            <p:cNvSpPr txBox="1"/>
            <p:nvPr/>
          </p:nvSpPr>
          <p:spPr>
            <a:xfrm>
              <a:off x="19132" y="967730"/>
              <a:ext cx="1107996" cy="369332"/>
            </a:xfrm>
            <a:prstGeom prst="rect">
              <a:avLst/>
            </a:prstGeom>
            <a:solidFill>
              <a:schemeClr val="accent6">
                <a:lumMod val="75000"/>
              </a:schemeClr>
            </a:solidFill>
          </p:spPr>
          <p:txBody>
            <a:bodyPr wrap="none" rtlCol="0">
              <a:spAutoFit/>
            </a:bodyPr>
            <a:lstStyle/>
            <a:p>
              <a:r>
                <a:rPr lang="ja-JP" altLang="en-US" dirty="0" smtClean="0">
                  <a:solidFill>
                    <a:schemeClr val="bg1"/>
                  </a:solidFill>
                  <a:latin typeface="+mn-ea"/>
                </a:rPr>
                <a:t>自信あり</a:t>
              </a:r>
              <a:endParaRPr kumimoji="1" lang="ja-JP" altLang="en-US" dirty="0">
                <a:solidFill>
                  <a:schemeClr val="bg1"/>
                </a:solidFill>
                <a:latin typeface="+mn-ea"/>
              </a:endParaRPr>
            </a:p>
          </p:txBody>
        </p:sp>
        <p:sp>
          <p:nvSpPr>
            <p:cNvPr id="1028" name="テキスト ボックス 1027"/>
            <p:cNvSpPr txBox="1"/>
            <p:nvPr/>
          </p:nvSpPr>
          <p:spPr>
            <a:xfrm>
              <a:off x="116344" y="2797935"/>
              <a:ext cx="877163" cy="369332"/>
            </a:xfrm>
            <a:prstGeom prst="rect">
              <a:avLst/>
            </a:prstGeom>
            <a:solidFill>
              <a:schemeClr val="tx1"/>
            </a:solidFill>
          </p:spPr>
          <p:txBody>
            <a:bodyPr wrap="none" rtlCol="0">
              <a:spAutoFit/>
            </a:bodyPr>
            <a:lstStyle/>
            <a:p>
              <a:r>
                <a:rPr kumimoji="1" lang="ja-JP" altLang="en-US" dirty="0" smtClean="0">
                  <a:solidFill>
                    <a:schemeClr val="bg1"/>
                  </a:solidFill>
                  <a:latin typeface="+mn-ea"/>
                </a:rPr>
                <a:t>内向的</a:t>
              </a:r>
              <a:endParaRPr kumimoji="1" lang="ja-JP" altLang="en-US" dirty="0">
                <a:solidFill>
                  <a:schemeClr val="bg1"/>
                </a:solidFill>
                <a:latin typeface="+mn-ea"/>
              </a:endParaRPr>
            </a:p>
          </p:txBody>
        </p:sp>
        <p:sp>
          <p:nvSpPr>
            <p:cNvPr id="38" name="テキスト ボックス 37"/>
            <p:cNvSpPr txBox="1"/>
            <p:nvPr/>
          </p:nvSpPr>
          <p:spPr>
            <a:xfrm>
              <a:off x="8164790" y="2797935"/>
              <a:ext cx="877163" cy="369332"/>
            </a:xfrm>
            <a:prstGeom prst="rect">
              <a:avLst/>
            </a:prstGeom>
            <a:solidFill>
              <a:schemeClr val="tx1"/>
            </a:solidFill>
          </p:spPr>
          <p:txBody>
            <a:bodyPr wrap="none" rtlCol="0">
              <a:spAutoFit/>
            </a:bodyPr>
            <a:lstStyle/>
            <a:p>
              <a:r>
                <a:rPr kumimoji="1" lang="ja-JP" altLang="en-US" dirty="0" smtClean="0">
                  <a:solidFill>
                    <a:schemeClr val="bg1"/>
                  </a:solidFill>
                  <a:latin typeface="+mn-ea"/>
                </a:rPr>
                <a:t>外向的</a:t>
              </a:r>
              <a:endParaRPr kumimoji="1" lang="ja-JP" altLang="en-US" dirty="0">
                <a:solidFill>
                  <a:schemeClr val="bg1"/>
                </a:solidFill>
                <a:latin typeface="+mn-ea"/>
              </a:endParaRPr>
            </a:p>
          </p:txBody>
        </p:sp>
        <p:sp>
          <p:nvSpPr>
            <p:cNvPr id="1029" name="テキスト ボックス 1028"/>
            <p:cNvSpPr txBox="1"/>
            <p:nvPr/>
          </p:nvSpPr>
          <p:spPr>
            <a:xfrm>
              <a:off x="41838" y="3271016"/>
              <a:ext cx="1595309" cy="261610"/>
            </a:xfrm>
            <a:prstGeom prst="rect">
              <a:avLst/>
            </a:prstGeom>
            <a:noFill/>
          </p:spPr>
          <p:txBody>
            <a:bodyPr wrap="none" rtlCol="0">
              <a:spAutoFit/>
            </a:bodyPr>
            <a:lstStyle/>
            <a:p>
              <a:r>
                <a:rPr kumimoji="1" lang="ja-JP" altLang="en-US" sz="1100" dirty="0" smtClean="0">
                  <a:latin typeface="+mn-ea"/>
                </a:rPr>
                <a:t>自分の中に答えがある</a:t>
              </a:r>
              <a:endParaRPr kumimoji="1" lang="ja-JP" altLang="en-US" sz="1100" dirty="0">
                <a:latin typeface="+mn-ea"/>
              </a:endParaRPr>
            </a:p>
          </p:txBody>
        </p:sp>
        <p:sp>
          <p:nvSpPr>
            <p:cNvPr id="40" name="テキスト ボックス 39"/>
            <p:cNvSpPr txBox="1"/>
            <p:nvPr/>
          </p:nvSpPr>
          <p:spPr>
            <a:xfrm>
              <a:off x="7490808" y="3271016"/>
              <a:ext cx="1595309" cy="261610"/>
            </a:xfrm>
            <a:prstGeom prst="rect">
              <a:avLst/>
            </a:prstGeom>
            <a:noFill/>
          </p:spPr>
          <p:txBody>
            <a:bodyPr wrap="none" rtlCol="0">
              <a:spAutoFit/>
            </a:bodyPr>
            <a:lstStyle/>
            <a:p>
              <a:r>
                <a:rPr kumimoji="1" lang="ja-JP" altLang="en-US" sz="1100" dirty="0" smtClean="0">
                  <a:latin typeface="+mn-ea"/>
                </a:rPr>
                <a:t>自分の外に答えがある</a:t>
              </a:r>
              <a:endParaRPr kumimoji="1" lang="ja-JP" altLang="en-US" sz="1100" dirty="0">
                <a:latin typeface="+mn-ea"/>
              </a:endParaRPr>
            </a:p>
          </p:txBody>
        </p:sp>
        <p:sp>
          <p:nvSpPr>
            <p:cNvPr id="56" name="テキスト ボックス 55"/>
            <p:cNvSpPr txBox="1"/>
            <p:nvPr/>
          </p:nvSpPr>
          <p:spPr>
            <a:xfrm>
              <a:off x="3758570" y="5627053"/>
              <a:ext cx="1338828" cy="369332"/>
            </a:xfrm>
            <a:prstGeom prst="rect">
              <a:avLst/>
            </a:prstGeom>
            <a:solidFill>
              <a:srgbClr val="0070C0"/>
            </a:solidFill>
          </p:spPr>
          <p:txBody>
            <a:bodyPr wrap="none" rtlCol="0">
              <a:spAutoFit/>
            </a:bodyPr>
            <a:lstStyle/>
            <a:p>
              <a:r>
                <a:rPr kumimoji="1" lang="ja-JP" altLang="en-US" dirty="0" smtClean="0">
                  <a:solidFill>
                    <a:schemeClr val="bg1"/>
                  </a:solidFill>
                  <a:latin typeface="+mn-ea"/>
                </a:rPr>
                <a:t>雰囲気重要</a:t>
              </a:r>
              <a:endParaRPr kumimoji="1" lang="ja-JP" altLang="en-US" dirty="0">
                <a:solidFill>
                  <a:schemeClr val="bg1"/>
                </a:solidFill>
                <a:latin typeface="+mn-ea"/>
              </a:endParaRPr>
            </a:p>
          </p:txBody>
        </p:sp>
        <p:sp>
          <p:nvSpPr>
            <p:cNvPr id="57" name="テキスト ボックス 56"/>
            <p:cNvSpPr txBox="1"/>
            <p:nvPr/>
          </p:nvSpPr>
          <p:spPr>
            <a:xfrm flipH="1">
              <a:off x="215952" y="4538513"/>
              <a:ext cx="962394" cy="369332"/>
            </a:xfrm>
            <a:prstGeom prst="rect">
              <a:avLst/>
            </a:prstGeom>
            <a:solidFill>
              <a:srgbClr val="00B050"/>
            </a:solidFill>
          </p:spPr>
          <p:txBody>
            <a:bodyPr wrap="square" rtlCol="0">
              <a:spAutoFit/>
            </a:bodyPr>
            <a:lstStyle/>
            <a:p>
              <a:pPr algn="ctr"/>
              <a:r>
                <a:rPr kumimoji="1" lang="ja-JP" altLang="en-US" dirty="0" smtClean="0">
                  <a:solidFill>
                    <a:schemeClr val="bg1"/>
                  </a:solidFill>
                  <a:latin typeface="+mn-ea"/>
                </a:rPr>
                <a:t>感覚的</a:t>
              </a:r>
              <a:endParaRPr kumimoji="1" lang="ja-JP" altLang="en-US" dirty="0">
                <a:solidFill>
                  <a:schemeClr val="bg1"/>
                </a:solidFill>
                <a:latin typeface="+mn-ea"/>
              </a:endParaRPr>
            </a:p>
          </p:txBody>
        </p:sp>
        <p:sp>
          <p:nvSpPr>
            <p:cNvPr id="58" name="テキスト ボックス 57"/>
            <p:cNvSpPr txBox="1"/>
            <p:nvPr/>
          </p:nvSpPr>
          <p:spPr>
            <a:xfrm>
              <a:off x="7864369" y="4576293"/>
              <a:ext cx="1107996" cy="369332"/>
            </a:xfrm>
            <a:prstGeom prst="rect">
              <a:avLst/>
            </a:prstGeom>
            <a:solidFill>
              <a:schemeClr val="accent6">
                <a:lumMod val="75000"/>
              </a:schemeClr>
            </a:solidFill>
          </p:spPr>
          <p:txBody>
            <a:bodyPr wrap="none" rtlCol="0">
              <a:spAutoFit/>
            </a:bodyPr>
            <a:lstStyle/>
            <a:p>
              <a:r>
                <a:rPr lang="ja-JP" altLang="en-US" dirty="0" smtClean="0">
                  <a:solidFill>
                    <a:schemeClr val="bg1"/>
                  </a:solidFill>
                  <a:latin typeface="+mn-ea"/>
                </a:rPr>
                <a:t>自信なし</a:t>
              </a:r>
              <a:endParaRPr kumimoji="1" lang="ja-JP" altLang="en-US" dirty="0">
                <a:solidFill>
                  <a:schemeClr val="bg1"/>
                </a:solidFill>
                <a:latin typeface="+mn-ea"/>
              </a:endParaRPr>
            </a:p>
          </p:txBody>
        </p:sp>
      </p:grpSp>
      <p:sp>
        <p:nvSpPr>
          <p:cNvPr id="23"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en-US" altLang="ja-JP" dirty="0" smtClean="0">
                <a:solidFill>
                  <a:schemeClr val="bg1"/>
                </a:solidFill>
                <a:latin typeface="+mn-ea"/>
                <a:ea typeface="+mn-ea"/>
              </a:rPr>
              <a:t>4</a:t>
            </a:r>
            <a:r>
              <a:rPr lang="ja-JP" altLang="en-US" dirty="0" smtClean="0">
                <a:solidFill>
                  <a:schemeClr val="bg1"/>
                </a:solidFill>
                <a:latin typeface="+mn-ea"/>
                <a:ea typeface="+mn-ea"/>
              </a:rPr>
              <a:t>タイプも傾向・属性があるのでは</a:t>
            </a:r>
            <a:endParaRPr lang="ja-JP" altLang="en-US" sz="1000" dirty="0">
              <a:solidFill>
                <a:schemeClr val="bg1"/>
              </a:solidFill>
              <a:latin typeface="+mn-ea"/>
              <a:ea typeface="+mn-ea"/>
            </a:endParaRPr>
          </a:p>
        </p:txBody>
      </p:sp>
      <p:sp>
        <p:nvSpPr>
          <p:cNvPr id="35" name="スライド番号プレースホルダー 4"/>
          <p:cNvSpPr>
            <a:spLocks noGrp="1"/>
          </p:cNvSpPr>
          <p:nvPr>
            <p:ph type="sldNum" sz="quarter" idx="12"/>
          </p:nvPr>
        </p:nvSpPr>
        <p:spPr>
          <a:xfrm>
            <a:off x="6457950" y="6586020"/>
            <a:ext cx="2057400" cy="164732"/>
          </a:xfrm>
        </p:spPr>
        <p:txBody>
          <a:bodyPr/>
          <a:lstStyle/>
          <a:p>
            <a:r>
              <a:rPr lang="en-US" altLang="ja-JP" sz="800" dirty="0" smtClean="0">
                <a:latin typeface="+mn-ea"/>
              </a:rPr>
              <a:t>19</a:t>
            </a:r>
            <a:endParaRPr lang="ja-JP" altLang="en-US" sz="800" dirty="0">
              <a:latin typeface="+mn-ea"/>
            </a:endParaRPr>
          </a:p>
        </p:txBody>
      </p:sp>
    </p:spTree>
    <p:extLst>
      <p:ext uri="{BB962C8B-B14F-4D97-AF65-F5344CB8AC3E}">
        <p14:creationId xmlns:p14="http://schemas.microsoft.com/office/powerpoint/2010/main" val="2779322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ja-JP" altLang="en-US" dirty="0" smtClean="0"/>
              <a:t>前半</a:t>
            </a:r>
            <a:r>
              <a:rPr kumimoji="1" lang="en-US" altLang="ja-JP" dirty="0" smtClean="0"/>
              <a:t/>
            </a:r>
            <a:br>
              <a:rPr kumimoji="1" lang="en-US" altLang="ja-JP" dirty="0" smtClean="0"/>
            </a:br>
            <a:r>
              <a:rPr lang="ja-JP" altLang="ja-JP" dirty="0"/>
              <a:t>　</a:t>
            </a:r>
            <a:r>
              <a:rPr lang="ja-JP" altLang="en-US" dirty="0" smtClean="0"/>
              <a:t>　</a:t>
            </a:r>
            <a:r>
              <a:rPr kumimoji="1" lang="en-US" altLang="ja-JP" dirty="0" smtClean="0"/>
              <a:t>〜2015/12</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dirty="0" smtClean="0"/>
              <a:t>©                         </a:t>
            </a:r>
            <a:r>
              <a:rPr lang="ja-JP" altLang="en-US" dirty="0" smtClean="0"/>
              <a:t>　</a:t>
            </a:r>
            <a:r>
              <a:rPr lang="en-US" altLang="ja-JP" dirty="0" smtClean="0"/>
              <a:t>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mtClean="0"/>
              <a:pPr/>
              <a:t>2</a:t>
            </a:fld>
            <a:endParaRPr lang="ja-JP" altLang="en-US"/>
          </a:p>
        </p:txBody>
      </p:sp>
    </p:spTree>
    <p:extLst>
      <p:ext uri="{BB962C8B-B14F-4D97-AF65-F5344CB8AC3E}">
        <p14:creationId xmlns:p14="http://schemas.microsoft.com/office/powerpoint/2010/main" val="254626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キャラの設定人数</a:t>
            </a:r>
            <a:endParaRPr lang="ja-JP" altLang="en-US" sz="1000" dirty="0">
              <a:solidFill>
                <a:schemeClr val="bg1"/>
              </a:solidFill>
              <a:latin typeface="+mn-ea"/>
              <a:ea typeface="+mn-ea"/>
            </a:endParaRPr>
          </a:p>
        </p:txBody>
      </p:sp>
      <p:sp>
        <p:nvSpPr>
          <p:cNvPr id="54" name="角丸四角形 53"/>
          <p:cNvSpPr/>
          <p:nvPr/>
        </p:nvSpPr>
        <p:spPr>
          <a:xfrm>
            <a:off x="2385620" y="3362897"/>
            <a:ext cx="1584430" cy="1480142"/>
          </a:xfrm>
          <a:prstGeom prst="roundRect">
            <a:avLst/>
          </a:prstGeom>
          <a:solidFill>
            <a:schemeClr val="accent3">
              <a:lumMod val="60000"/>
              <a:lumOff val="40000"/>
            </a:schemeClr>
          </a:solidFill>
          <a:ln>
            <a:solidFill>
              <a:schemeClr val="bg1">
                <a:lumMod val="6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sp>
        <p:nvSpPr>
          <p:cNvPr id="55" name="角丸四角形 54"/>
          <p:cNvSpPr/>
          <p:nvPr/>
        </p:nvSpPr>
        <p:spPr>
          <a:xfrm>
            <a:off x="801190" y="3333592"/>
            <a:ext cx="1584430" cy="1480142"/>
          </a:xfrm>
          <a:prstGeom prst="roundRect">
            <a:avLst/>
          </a:prstGeom>
          <a:solidFill>
            <a:srgbClr val="FFC000"/>
          </a:solidFill>
          <a:ln>
            <a:solidFill>
              <a:schemeClr val="bg1">
                <a:lumMod val="6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sp>
        <p:nvSpPr>
          <p:cNvPr id="59" name="角丸四角形 58"/>
          <p:cNvSpPr/>
          <p:nvPr/>
        </p:nvSpPr>
        <p:spPr>
          <a:xfrm>
            <a:off x="2402709" y="1833987"/>
            <a:ext cx="1584430" cy="1480142"/>
          </a:xfrm>
          <a:prstGeom prst="roundRect">
            <a:avLst/>
          </a:prstGeom>
          <a:solidFill>
            <a:schemeClr val="accent1">
              <a:lumMod val="20000"/>
              <a:lumOff val="80000"/>
            </a:schemeClr>
          </a:solidFill>
          <a:ln>
            <a:solidFill>
              <a:schemeClr val="bg1">
                <a:lumMod val="6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sp>
        <p:nvSpPr>
          <p:cNvPr id="60" name="テキスト ボックス 59"/>
          <p:cNvSpPr txBox="1"/>
          <p:nvPr/>
        </p:nvSpPr>
        <p:spPr>
          <a:xfrm>
            <a:off x="1925655" y="4952201"/>
            <a:ext cx="954107" cy="276999"/>
          </a:xfrm>
          <a:prstGeom prst="rect">
            <a:avLst/>
          </a:prstGeom>
          <a:noFill/>
        </p:spPr>
        <p:txBody>
          <a:bodyPr wrap="none" rtlCol="0">
            <a:spAutoFit/>
          </a:bodyPr>
          <a:lstStyle/>
          <a:p>
            <a:r>
              <a:rPr kumimoji="1" lang="ja-JP" altLang="en-US" sz="1200" dirty="0" smtClean="0">
                <a:latin typeface="+mn-ea"/>
              </a:rPr>
              <a:t>サポーター</a:t>
            </a:r>
            <a:endParaRPr kumimoji="1" lang="ja-JP" altLang="en-US" sz="1200" dirty="0">
              <a:latin typeface="+mn-ea"/>
            </a:endParaRPr>
          </a:p>
        </p:txBody>
      </p:sp>
      <p:sp>
        <p:nvSpPr>
          <p:cNvPr id="61" name="テキスト ボックス 60"/>
          <p:cNvSpPr txBox="1"/>
          <p:nvPr/>
        </p:nvSpPr>
        <p:spPr>
          <a:xfrm>
            <a:off x="4400616" y="4882894"/>
            <a:ext cx="1696797" cy="851297"/>
          </a:xfrm>
          <a:prstGeom prst="roundRect">
            <a:avLst/>
          </a:prstGeom>
          <a:solidFill>
            <a:schemeClr val="bg1">
              <a:lumMod val="95000"/>
            </a:schemeClr>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sz="1100" dirty="0" smtClean="0">
                <a:latin typeface="+mn-ea"/>
              </a:rPr>
              <a:t>STEC</a:t>
            </a:r>
            <a:r>
              <a:rPr kumimoji="1" lang="ja-JP" altLang="en-US" sz="1100" dirty="0" smtClean="0">
                <a:latin typeface="+mn-ea"/>
              </a:rPr>
              <a:t>見解</a:t>
            </a:r>
            <a:endParaRPr kumimoji="1" lang="en-US" altLang="ja-JP" sz="1100" dirty="0" smtClean="0">
              <a:latin typeface="+mn-ea"/>
            </a:endParaRPr>
          </a:p>
          <a:p>
            <a:pPr algn="ctr"/>
            <a:r>
              <a:rPr kumimoji="1" lang="ja-JP" altLang="en-US" sz="1100" dirty="0" smtClean="0">
                <a:latin typeface="+mn-ea"/>
              </a:rPr>
              <a:t>運転に自信なし</a:t>
            </a:r>
            <a:endParaRPr kumimoji="1" lang="en-US" altLang="ja-JP" sz="1100" dirty="0" smtClean="0">
              <a:latin typeface="+mn-ea"/>
            </a:endParaRPr>
          </a:p>
          <a:p>
            <a:pPr algn="ctr"/>
            <a:r>
              <a:rPr lang="ja-JP" altLang="en-US" sz="1100" dirty="0" smtClean="0">
                <a:latin typeface="+mn-ea"/>
              </a:rPr>
              <a:t>モチベーション低め</a:t>
            </a:r>
            <a:endParaRPr lang="en-US" altLang="ja-JP" sz="1100" dirty="0" smtClean="0">
              <a:latin typeface="+mn-ea"/>
            </a:endParaRPr>
          </a:p>
          <a:p>
            <a:pPr algn="ctr"/>
            <a:r>
              <a:rPr kumimoji="1" lang="ja-JP" altLang="en-US" sz="1100" dirty="0" smtClean="0">
                <a:latin typeface="+mn-ea"/>
              </a:rPr>
              <a:t>年齢低め</a:t>
            </a:r>
            <a:endParaRPr kumimoji="1" lang="ja-JP" altLang="en-US" sz="1100" dirty="0">
              <a:latin typeface="+mn-ea"/>
            </a:endParaRPr>
          </a:p>
        </p:txBody>
      </p:sp>
      <p:sp>
        <p:nvSpPr>
          <p:cNvPr id="62" name="角丸四角形 61"/>
          <p:cNvSpPr/>
          <p:nvPr/>
        </p:nvSpPr>
        <p:spPr>
          <a:xfrm>
            <a:off x="778489" y="1808916"/>
            <a:ext cx="1584430" cy="1480142"/>
          </a:xfrm>
          <a:prstGeom prst="roundRect">
            <a:avLst/>
          </a:prstGeom>
          <a:solidFill>
            <a:schemeClr val="accent2">
              <a:lumMod val="20000"/>
              <a:lumOff val="80000"/>
            </a:schemeClr>
          </a:solidFill>
          <a:ln>
            <a:solidFill>
              <a:schemeClr val="bg1">
                <a:lumMod val="6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sp>
        <p:nvSpPr>
          <p:cNvPr id="63" name="テキスト ボックス 62"/>
          <p:cNvSpPr txBox="1"/>
          <p:nvPr/>
        </p:nvSpPr>
        <p:spPr>
          <a:xfrm>
            <a:off x="4445762" y="1020694"/>
            <a:ext cx="1737219" cy="919401"/>
          </a:xfrm>
          <a:prstGeom prst="roundRect">
            <a:avLst/>
          </a:prstGeom>
          <a:solidFill>
            <a:schemeClr val="bg1">
              <a:lumMod val="95000"/>
            </a:schemeClr>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1200" dirty="0" smtClean="0">
                <a:latin typeface="+mn-ea"/>
              </a:rPr>
              <a:t>STEC</a:t>
            </a:r>
            <a:r>
              <a:rPr kumimoji="1" lang="ja-JP" altLang="en-US" sz="1200" dirty="0" smtClean="0">
                <a:latin typeface="+mn-ea"/>
              </a:rPr>
              <a:t>見解</a:t>
            </a:r>
            <a:endParaRPr kumimoji="1" lang="en-US" altLang="ja-JP" sz="1200" dirty="0" smtClean="0">
              <a:latin typeface="+mn-ea"/>
            </a:endParaRPr>
          </a:p>
          <a:p>
            <a:r>
              <a:rPr kumimoji="1" lang="ja-JP" altLang="en-US" sz="1200" dirty="0" smtClean="0">
                <a:latin typeface="+mn-ea"/>
              </a:rPr>
              <a:t>運転に自信あり</a:t>
            </a:r>
            <a:endParaRPr kumimoji="1" lang="en-US" altLang="ja-JP" sz="1200" dirty="0" smtClean="0">
              <a:latin typeface="+mn-ea"/>
            </a:endParaRPr>
          </a:p>
          <a:p>
            <a:r>
              <a:rPr lang="ja-JP" altLang="en-US" sz="1200" dirty="0" smtClean="0">
                <a:latin typeface="+mn-ea"/>
              </a:rPr>
              <a:t>モチベーション高め</a:t>
            </a:r>
            <a:endParaRPr lang="en-US" altLang="ja-JP" sz="1200" dirty="0" smtClean="0">
              <a:latin typeface="+mn-ea"/>
            </a:endParaRPr>
          </a:p>
          <a:p>
            <a:r>
              <a:rPr kumimoji="1" lang="ja-JP" altLang="en-US" sz="1200" dirty="0" smtClean="0">
                <a:latin typeface="+mn-ea"/>
              </a:rPr>
              <a:t>年齢高め</a:t>
            </a:r>
            <a:endParaRPr kumimoji="1" lang="ja-JP" altLang="en-US" sz="1200" dirty="0">
              <a:latin typeface="+mn-ea"/>
            </a:endParaRPr>
          </a:p>
        </p:txBody>
      </p:sp>
      <p:sp>
        <p:nvSpPr>
          <p:cNvPr id="64" name="テキスト ボックス 63"/>
          <p:cNvSpPr txBox="1"/>
          <p:nvPr/>
        </p:nvSpPr>
        <p:spPr>
          <a:xfrm>
            <a:off x="364873" y="5812581"/>
            <a:ext cx="4550125" cy="523220"/>
          </a:xfrm>
          <a:prstGeom prst="rect">
            <a:avLst/>
          </a:prstGeom>
          <a:noFill/>
        </p:spPr>
        <p:txBody>
          <a:bodyPr wrap="square" rtlCol="0">
            <a:spAutoFit/>
          </a:bodyPr>
          <a:lstStyle/>
          <a:p>
            <a:r>
              <a:rPr kumimoji="1" lang="ja-JP" altLang="en-US" sz="1400" dirty="0" smtClean="0">
                <a:latin typeface="+mn-ea"/>
              </a:rPr>
              <a:t>タイプ分け診断結果の４タイプ別得点上位２つを抽出すると、図の４象限のいずれかに該当</a:t>
            </a:r>
            <a:endParaRPr kumimoji="1" lang="ja-JP" altLang="en-US" sz="1400" dirty="0">
              <a:latin typeface="+mn-ea"/>
            </a:endParaRPr>
          </a:p>
        </p:txBody>
      </p:sp>
      <p:grpSp>
        <p:nvGrpSpPr>
          <p:cNvPr id="65" name="グループ化 62"/>
          <p:cNvGrpSpPr/>
          <p:nvPr/>
        </p:nvGrpSpPr>
        <p:grpSpPr>
          <a:xfrm>
            <a:off x="5062318" y="1663096"/>
            <a:ext cx="4092874" cy="3456943"/>
            <a:chOff x="477602" y="2827205"/>
            <a:chExt cx="5603440" cy="4401327"/>
          </a:xfrm>
        </p:grpSpPr>
        <p:sp>
          <p:nvSpPr>
            <p:cNvPr id="66" name="円/楕円 65"/>
            <p:cNvSpPr/>
            <p:nvPr/>
          </p:nvSpPr>
          <p:spPr>
            <a:xfrm>
              <a:off x="2804777" y="5535777"/>
              <a:ext cx="936634" cy="99728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sp>
          <p:nvSpPr>
            <p:cNvPr id="67" name="円/楕円 66"/>
            <p:cNvSpPr/>
            <p:nvPr/>
          </p:nvSpPr>
          <p:spPr>
            <a:xfrm>
              <a:off x="1547664" y="4331931"/>
              <a:ext cx="1719885" cy="148014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sp>
          <p:nvSpPr>
            <p:cNvPr id="68" name="円/楕円 67"/>
            <p:cNvSpPr/>
            <p:nvPr/>
          </p:nvSpPr>
          <p:spPr>
            <a:xfrm>
              <a:off x="2843278" y="3645970"/>
              <a:ext cx="936634" cy="99728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sp>
          <p:nvSpPr>
            <p:cNvPr id="69" name="円/楕円 68"/>
            <p:cNvSpPr/>
            <p:nvPr/>
          </p:nvSpPr>
          <p:spPr>
            <a:xfrm>
              <a:off x="3276080" y="4331930"/>
              <a:ext cx="1727968" cy="14801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sp>
          <p:nvSpPr>
            <p:cNvPr id="70" name="角丸四角形 69"/>
            <p:cNvSpPr/>
            <p:nvPr/>
          </p:nvSpPr>
          <p:spPr>
            <a:xfrm>
              <a:off x="1683118" y="5812071"/>
              <a:ext cx="3177391" cy="72099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sp>
          <p:nvSpPr>
            <p:cNvPr id="71" name="角丸四角形 70"/>
            <p:cNvSpPr/>
            <p:nvPr/>
          </p:nvSpPr>
          <p:spPr>
            <a:xfrm>
              <a:off x="1685678" y="3554978"/>
              <a:ext cx="3174832" cy="77695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latin typeface="+mn-ea"/>
              </a:endParaRPr>
            </a:p>
          </p:txBody>
        </p:sp>
        <p:cxnSp>
          <p:nvCxnSpPr>
            <p:cNvPr id="72" name="直線矢印コネクタ 71"/>
            <p:cNvCxnSpPr/>
            <p:nvPr/>
          </p:nvCxnSpPr>
          <p:spPr>
            <a:xfrm flipV="1">
              <a:off x="3269854" y="3401140"/>
              <a:ext cx="0" cy="3341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p:nvPr/>
          </p:nvCxnSpPr>
          <p:spPr>
            <a:xfrm>
              <a:off x="1685678" y="5035120"/>
              <a:ext cx="34558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テキスト ボックス 73"/>
            <p:cNvSpPr txBox="1"/>
            <p:nvPr/>
          </p:nvSpPr>
          <p:spPr>
            <a:xfrm>
              <a:off x="2804777" y="2827205"/>
              <a:ext cx="1727610" cy="352671"/>
            </a:xfrm>
            <a:prstGeom prst="rect">
              <a:avLst/>
            </a:prstGeom>
            <a:noFill/>
          </p:spPr>
          <p:txBody>
            <a:bodyPr wrap="none" rtlCol="0">
              <a:spAutoFit/>
            </a:bodyPr>
            <a:lstStyle/>
            <a:p>
              <a:r>
                <a:rPr kumimoji="1" lang="ja-JP" altLang="en-US" sz="1200" dirty="0" smtClean="0">
                  <a:latin typeface="+mn-ea"/>
                </a:rPr>
                <a:t>コントローラー</a:t>
              </a:r>
              <a:endParaRPr kumimoji="1" lang="en-US" altLang="ja-JP" sz="1200" dirty="0" smtClean="0">
                <a:latin typeface="+mn-ea"/>
              </a:endParaRPr>
            </a:p>
          </p:txBody>
        </p:sp>
        <p:sp>
          <p:nvSpPr>
            <p:cNvPr id="75" name="テキスト ボックス 74"/>
            <p:cNvSpPr txBox="1"/>
            <p:nvPr/>
          </p:nvSpPr>
          <p:spPr>
            <a:xfrm>
              <a:off x="2843278" y="6875861"/>
              <a:ext cx="1306241" cy="352671"/>
            </a:xfrm>
            <a:prstGeom prst="rect">
              <a:avLst/>
            </a:prstGeom>
            <a:noFill/>
          </p:spPr>
          <p:txBody>
            <a:bodyPr wrap="none" rtlCol="0">
              <a:spAutoFit/>
            </a:bodyPr>
            <a:lstStyle/>
            <a:p>
              <a:r>
                <a:rPr kumimoji="1" lang="ja-JP" altLang="en-US" sz="1200" dirty="0" smtClean="0">
                  <a:latin typeface="+mn-ea"/>
                </a:rPr>
                <a:t>サポーター</a:t>
              </a:r>
              <a:endParaRPr kumimoji="1" lang="ja-JP" altLang="en-US" sz="1200" dirty="0">
                <a:latin typeface="+mn-ea"/>
              </a:endParaRPr>
            </a:p>
          </p:txBody>
        </p:sp>
        <p:sp>
          <p:nvSpPr>
            <p:cNvPr id="76" name="テキスト ボックス 75"/>
            <p:cNvSpPr txBox="1"/>
            <p:nvPr/>
          </p:nvSpPr>
          <p:spPr>
            <a:xfrm>
              <a:off x="4564115" y="4661129"/>
              <a:ext cx="1516927" cy="352671"/>
            </a:xfrm>
            <a:prstGeom prst="rect">
              <a:avLst/>
            </a:prstGeom>
            <a:noFill/>
          </p:spPr>
          <p:txBody>
            <a:bodyPr wrap="none" rtlCol="0">
              <a:spAutoFit/>
            </a:bodyPr>
            <a:lstStyle/>
            <a:p>
              <a:r>
                <a:rPr lang="ja-JP" altLang="en-US" sz="1200" dirty="0">
                  <a:latin typeface="+mn-ea"/>
                </a:rPr>
                <a:t>アナライザー</a:t>
              </a:r>
              <a:endParaRPr kumimoji="1" lang="ja-JP" altLang="en-US" sz="1200" dirty="0">
                <a:latin typeface="+mn-ea"/>
              </a:endParaRPr>
            </a:p>
          </p:txBody>
        </p:sp>
        <p:sp>
          <p:nvSpPr>
            <p:cNvPr id="77" name="テキスト ボックス 76"/>
            <p:cNvSpPr txBox="1"/>
            <p:nvPr/>
          </p:nvSpPr>
          <p:spPr>
            <a:xfrm>
              <a:off x="477602" y="4661130"/>
              <a:ext cx="1516927" cy="352671"/>
            </a:xfrm>
            <a:prstGeom prst="rect">
              <a:avLst/>
            </a:prstGeom>
            <a:noFill/>
          </p:spPr>
          <p:txBody>
            <a:bodyPr wrap="none" rtlCol="0">
              <a:spAutoFit/>
            </a:bodyPr>
            <a:lstStyle/>
            <a:p>
              <a:r>
                <a:rPr kumimoji="1" lang="ja-JP" altLang="en-US" sz="1200" dirty="0" smtClean="0">
                  <a:latin typeface="+mn-ea"/>
                </a:rPr>
                <a:t>プロモーター</a:t>
              </a:r>
              <a:endParaRPr kumimoji="1" lang="ja-JP" altLang="en-US" sz="1200" dirty="0">
                <a:latin typeface="+mn-ea"/>
              </a:endParaRPr>
            </a:p>
          </p:txBody>
        </p:sp>
        <p:sp>
          <p:nvSpPr>
            <p:cNvPr id="78" name="テキスト ボックス 77"/>
            <p:cNvSpPr txBox="1"/>
            <p:nvPr/>
          </p:nvSpPr>
          <p:spPr>
            <a:xfrm>
              <a:off x="3052508" y="3758788"/>
              <a:ext cx="481165" cy="470228"/>
            </a:xfrm>
            <a:prstGeom prst="rect">
              <a:avLst/>
            </a:prstGeom>
            <a:noFill/>
          </p:spPr>
          <p:txBody>
            <a:bodyPr wrap="none" rtlCol="0">
              <a:spAutoFit/>
            </a:bodyPr>
            <a:lstStyle/>
            <a:p>
              <a:r>
                <a:rPr lang="en-US" altLang="ja-JP" dirty="0">
                  <a:latin typeface="+mn-ea"/>
                </a:rPr>
                <a:t>A</a:t>
              </a:r>
              <a:endParaRPr kumimoji="1" lang="ja-JP" altLang="en-US" dirty="0">
                <a:latin typeface="+mn-ea"/>
              </a:endParaRPr>
            </a:p>
          </p:txBody>
        </p:sp>
        <p:sp>
          <p:nvSpPr>
            <p:cNvPr id="79" name="テキスト ボックス 78"/>
            <p:cNvSpPr txBox="1"/>
            <p:nvPr/>
          </p:nvSpPr>
          <p:spPr>
            <a:xfrm>
              <a:off x="2157544" y="4780952"/>
              <a:ext cx="481045" cy="470228"/>
            </a:xfrm>
            <a:prstGeom prst="rect">
              <a:avLst/>
            </a:prstGeom>
            <a:noFill/>
          </p:spPr>
          <p:txBody>
            <a:bodyPr wrap="none" rtlCol="0">
              <a:spAutoFit/>
            </a:bodyPr>
            <a:lstStyle/>
            <a:p>
              <a:r>
                <a:rPr lang="en-US" altLang="ja-JP" dirty="0" smtClean="0">
                  <a:latin typeface="+mn-ea"/>
                </a:rPr>
                <a:t>C</a:t>
              </a:r>
              <a:endParaRPr kumimoji="1" lang="ja-JP" altLang="en-US" dirty="0">
                <a:latin typeface="+mn-ea"/>
              </a:endParaRPr>
            </a:p>
          </p:txBody>
        </p:sp>
        <p:sp>
          <p:nvSpPr>
            <p:cNvPr id="80" name="テキスト ボックス 79"/>
            <p:cNvSpPr txBox="1"/>
            <p:nvPr/>
          </p:nvSpPr>
          <p:spPr>
            <a:xfrm>
              <a:off x="3940024" y="4780952"/>
              <a:ext cx="463608" cy="470228"/>
            </a:xfrm>
            <a:prstGeom prst="rect">
              <a:avLst/>
            </a:prstGeom>
            <a:noFill/>
          </p:spPr>
          <p:txBody>
            <a:bodyPr wrap="none" rtlCol="0">
              <a:spAutoFit/>
            </a:bodyPr>
            <a:lstStyle/>
            <a:p>
              <a:r>
                <a:rPr kumimoji="1" lang="en-US" altLang="ja-JP" dirty="0" smtClean="0">
                  <a:latin typeface="+mn-ea"/>
                </a:rPr>
                <a:t>B</a:t>
              </a:r>
              <a:endParaRPr kumimoji="1" lang="ja-JP" altLang="en-US" dirty="0">
                <a:latin typeface="+mn-ea"/>
              </a:endParaRPr>
            </a:p>
          </p:txBody>
        </p:sp>
        <p:sp>
          <p:nvSpPr>
            <p:cNvPr id="81" name="テキスト ボックス 80"/>
            <p:cNvSpPr txBox="1"/>
            <p:nvPr/>
          </p:nvSpPr>
          <p:spPr>
            <a:xfrm>
              <a:off x="3022120" y="5907054"/>
              <a:ext cx="489840" cy="470228"/>
            </a:xfrm>
            <a:prstGeom prst="rect">
              <a:avLst/>
            </a:prstGeom>
            <a:noFill/>
          </p:spPr>
          <p:txBody>
            <a:bodyPr wrap="none" rtlCol="0">
              <a:spAutoFit/>
            </a:bodyPr>
            <a:lstStyle/>
            <a:p>
              <a:r>
                <a:rPr lang="en-US" altLang="ja-JP" dirty="0" smtClean="0">
                  <a:latin typeface="+mn-ea"/>
                </a:rPr>
                <a:t>D</a:t>
              </a:r>
              <a:endParaRPr kumimoji="1" lang="ja-JP" altLang="en-US" dirty="0">
                <a:latin typeface="+mn-ea"/>
              </a:endParaRPr>
            </a:p>
          </p:txBody>
        </p:sp>
        <p:sp>
          <p:nvSpPr>
            <p:cNvPr id="82" name="テキスト ボックス 81"/>
            <p:cNvSpPr txBox="1"/>
            <p:nvPr/>
          </p:nvSpPr>
          <p:spPr>
            <a:xfrm>
              <a:off x="4576095" y="6749708"/>
              <a:ext cx="1411583" cy="333078"/>
            </a:xfrm>
            <a:prstGeom prst="rect">
              <a:avLst/>
            </a:prstGeom>
            <a:noFill/>
          </p:spPr>
          <p:txBody>
            <a:bodyPr wrap="none" rtlCol="0">
              <a:spAutoFit/>
            </a:bodyPr>
            <a:lstStyle/>
            <a:p>
              <a:r>
                <a:rPr kumimoji="1" lang="ja-JP" altLang="en-US" sz="1100" dirty="0" smtClean="0">
                  <a:latin typeface="+mn-ea"/>
                </a:rPr>
                <a:t>（</a:t>
              </a:r>
              <a:r>
                <a:rPr lang="ja-JP" altLang="en-US" sz="1100" dirty="0" smtClean="0">
                  <a:latin typeface="+mn-ea"/>
                </a:rPr>
                <a:t>モデル名</a:t>
              </a:r>
              <a:r>
                <a:rPr kumimoji="1" lang="ja-JP" altLang="en-US" sz="1100" dirty="0" smtClean="0">
                  <a:latin typeface="+mn-ea"/>
                </a:rPr>
                <a:t>）</a:t>
              </a:r>
              <a:endParaRPr kumimoji="1" lang="ja-JP" altLang="en-US" sz="1100" dirty="0">
                <a:latin typeface="+mn-ea"/>
              </a:endParaRPr>
            </a:p>
          </p:txBody>
        </p:sp>
      </p:grpSp>
      <p:sp>
        <p:nvSpPr>
          <p:cNvPr id="83" name="テキスト ボックス 82"/>
          <p:cNvSpPr txBox="1"/>
          <p:nvPr/>
        </p:nvSpPr>
        <p:spPr>
          <a:xfrm>
            <a:off x="5897255" y="685487"/>
            <a:ext cx="2492990" cy="369332"/>
          </a:xfrm>
          <a:prstGeom prst="rect">
            <a:avLst/>
          </a:prstGeom>
          <a:noFill/>
        </p:spPr>
        <p:txBody>
          <a:bodyPr wrap="none" rtlCol="0">
            <a:spAutoFit/>
          </a:bodyPr>
          <a:lstStyle/>
          <a:p>
            <a:r>
              <a:rPr kumimoji="1" lang="ja-JP" altLang="en-US" b="1" dirty="0" smtClean="0">
                <a:latin typeface="+mn-ea"/>
              </a:rPr>
              <a:t>トレーナーの位置づけ</a:t>
            </a:r>
            <a:endParaRPr kumimoji="1" lang="ja-JP" altLang="en-US" b="1" dirty="0">
              <a:latin typeface="+mn-ea"/>
            </a:endParaRPr>
          </a:p>
        </p:txBody>
      </p:sp>
      <p:sp>
        <p:nvSpPr>
          <p:cNvPr id="84" name="テキスト ボックス 83"/>
          <p:cNvSpPr txBox="1"/>
          <p:nvPr/>
        </p:nvSpPr>
        <p:spPr>
          <a:xfrm>
            <a:off x="331468" y="651362"/>
            <a:ext cx="2723823" cy="369332"/>
          </a:xfrm>
          <a:prstGeom prst="rect">
            <a:avLst/>
          </a:prstGeom>
          <a:noFill/>
        </p:spPr>
        <p:txBody>
          <a:bodyPr wrap="none" rtlCol="0">
            <a:spAutoFit/>
          </a:bodyPr>
          <a:lstStyle/>
          <a:p>
            <a:r>
              <a:rPr kumimoji="1" lang="ja-JP" altLang="en-US" b="1" dirty="0" smtClean="0">
                <a:latin typeface="+mn-ea"/>
              </a:rPr>
              <a:t>タイプ診断の分布と傾向</a:t>
            </a:r>
            <a:endParaRPr kumimoji="1" lang="ja-JP" altLang="en-US" b="1" dirty="0">
              <a:latin typeface="+mn-ea"/>
            </a:endParaRPr>
          </a:p>
        </p:txBody>
      </p:sp>
      <p:graphicFrame>
        <p:nvGraphicFramePr>
          <p:cNvPr id="85" name="グラフ 84"/>
          <p:cNvGraphicFramePr>
            <a:graphicFrameLocks/>
          </p:cNvGraphicFramePr>
          <p:nvPr>
            <p:extLst>
              <p:ext uri="{D42A27DB-BD31-4B8C-83A1-F6EECF244321}">
                <p14:modId xmlns:p14="http://schemas.microsoft.com/office/powerpoint/2010/main" val="2161555058"/>
              </p:ext>
            </p:extLst>
          </p:nvPr>
        </p:nvGraphicFramePr>
        <p:xfrm>
          <a:off x="585475" y="1619140"/>
          <a:ext cx="4146182" cy="3428904"/>
        </p:xfrm>
        <a:graphic>
          <a:graphicData uri="http://schemas.openxmlformats.org/drawingml/2006/chart">
            <c:chart xmlns:c="http://schemas.openxmlformats.org/drawingml/2006/chart" xmlns:r="http://schemas.openxmlformats.org/officeDocument/2006/relationships" r:id="rId3"/>
          </a:graphicData>
        </a:graphic>
      </p:graphicFrame>
      <p:sp>
        <p:nvSpPr>
          <p:cNvPr id="86" name="テキスト ボックス 1"/>
          <p:cNvSpPr txBox="1"/>
          <p:nvPr/>
        </p:nvSpPr>
        <p:spPr>
          <a:xfrm>
            <a:off x="-50747" y="3214082"/>
            <a:ext cx="829236" cy="297629"/>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ja-JP" altLang="en-US" sz="1100" dirty="0">
                <a:latin typeface="+mn-ea"/>
              </a:rPr>
              <a:t>プロモーター</a:t>
            </a:r>
          </a:p>
        </p:txBody>
      </p:sp>
      <p:sp>
        <p:nvSpPr>
          <p:cNvPr id="87" name="テキスト ボックス 86"/>
          <p:cNvSpPr txBox="1"/>
          <p:nvPr/>
        </p:nvSpPr>
        <p:spPr>
          <a:xfrm>
            <a:off x="3987139" y="3175629"/>
            <a:ext cx="1107996" cy="276999"/>
          </a:xfrm>
          <a:prstGeom prst="rect">
            <a:avLst/>
          </a:prstGeom>
          <a:noFill/>
        </p:spPr>
        <p:txBody>
          <a:bodyPr wrap="none" rtlCol="0">
            <a:spAutoFit/>
          </a:bodyPr>
          <a:lstStyle/>
          <a:p>
            <a:r>
              <a:rPr kumimoji="1" lang="ja-JP" altLang="en-US" sz="1200" dirty="0" smtClean="0">
                <a:latin typeface="+mn-ea"/>
              </a:rPr>
              <a:t>アナライザ</a:t>
            </a:r>
            <a:r>
              <a:rPr lang="ja-JP" altLang="en-US" sz="1200" dirty="0">
                <a:latin typeface="+mn-ea"/>
              </a:rPr>
              <a:t>ー</a:t>
            </a:r>
            <a:endParaRPr kumimoji="1" lang="ja-JP" altLang="en-US" sz="1200" dirty="0">
              <a:latin typeface="+mn-ea"/>
            </a:endParaRPr>
          </a:p>
        </p:txBody>
      </p:sp>
      <p:sp>
        <p:nvSpPr>
          <p:cNvPr id="88" name="テキスト ボックス 87"/>
          <p:cNvSpPr txBox="1"/>
          <p:nvPr/>
        </p:nvSpPr>
        <p:spPr>
          <a:xfrm>
            <a:off x="1731977" y="1436880"/>
            <a:ext cx="1261884" cy="276999"/>
          </a:xfrm>
          <a:prstGeom prst="rect">
            <a:avLst/>
          </a:prstGeom>
          <a:noFill/>
        </p:spPr>
        <p:txBody>
          <a:bodyPr wrap="none" rtlCol="0">
            <a:spAutoFit/>
          </a:bodyPr>
          <a:lstStyle/>
          <a:p>
            <a:r>
              <a:rPr kumimoji="1" lang="ja-JP" altLang="en-US" sz="1200" dirty="0" smtClean="0">
                <a:latin typeface="+mn-ea"/>
              </a:rPr>
              <a:t>コントローラー</a:t>
            </a:r>
            <a:endParaRPr kumimoji="1" lang="en-US" altLang="ja-JP" sz="1200" dirty="0" smtClean="0">
              <a:latin typeface="+mn-ea"/>
            </a:endParaRPr>
          </a:p>
        </p:txBody>
      </p:sp>
      <p:sp>
        <p:nvSpPr>
          <p:cNvPr id="89" name="テキスト ボックス 88"/>
          <p:cNvSpPr txBox="1"/>
          <p:nvPr/>
        </p:nvSpPr>
        <p:spPr>
          <a:xfrm>
            <a:off x="364873" y="1135906"/>
            <a:ext cx="3877985" cy="338554"/>
          </a:xfrm>
          <a:prstGeom prst="rect">
            <a:avLst/>
          </a:prstGeom>
          <a:noFill/>
        </p:spPr>
        <p:txBody>
          <a:bodyPr wrap="none" rtlCol="0">
            <a:spAutoFit/>
          </a:bodyPr>
          <a:lstStyle/>
          <a:p>
            <a:r>
              <a:rPr kumimoji="1" lang="ja-JP" altLang="en-US" sz="1600" dirty="0" smtClean="0">
                <a:latin typeface="+mn-ea"/>
              </a:rPr>
              <a:t>＜ヒアリング対象者の診断結果の分布＞</a:t>
            </a:r>
            <a:endParaRPr kumimoji="1" lang="ja-JP" altLang="en-US" sz="1600" dirty="0">
              <a:latin typeface="+mn-ea"/>
            </a:endParaRPr>
          </a:p>
        </p:txBody>
      </p:sp>
      <p:sp>
        <p:nvSpPr>
          <p:cNvPr id="90" name="テキスト ボックス 89"/>
          <p:cNvSpPr txBox="1"/>
          <p:nvPr/>
        </p:nvSpPr>
        <p:spPr>
          <a:xfrm>
            <a:off x="648710" y="5337545"/>
            <a:ext cx="3570208" cy="461665"/>
          </a:xfrm>
          <a:prstGeom prst="rect">
            <a:avLst/>
          </a:prstGeom>
          <a:noFill/>
        </p:spPr>
        <p:txBody>
          <a:bodyPr wrap="none" rtlCol="0">
            <a:spAutoFit/>
          </a:bodyPr>
          <a:lstStyle/>
          <a:p>
            <a:r>
              <a:rPr kumimoji="1" lang="ja-JP" altLang="en-US" sz="1200" dirty="0" smtClean="0">
                <a:latin typeface="+mn-ea"/>
              </a:rPr>
              <a:t>Ｘ座標：プロモーター点とサポーター点の中点</a:t>
            </a:r>
            <a:endParaRPr kumimoji="1" lang="en-US" altLang="ja-JP" sz="1200" dirty="0" smtClean="0">
              <a:latin typeface="+mn-ea"/>
            </a:endParaRPr>
          </a:p>
          <a:p>
            <a:r>
              <a:rPr kumimoji="1" lang="ja-JP" altLang="en-US" sz="1200" dirty="0" smtClean="0">
                <a:latin typeface="+mn-ea"/>
              </a:rPr>
              <a:t>Ｙ座標：コントローラー点とサポーター点の中点</a:t>
            </a:r>
            <a:endParaRPr kumimoji="1" lang="ja-JP" altLang="en-US" sz="1200" dirty="0">
              <a:latin typeface="+mn-ea"/>
            </a:endParaRPr>
          </a:p>
        </p:txBody>
      </p:sp>
      <p:cxnSp>
        <p:nvCxnSpPr>
          <p:cNvPr id="91" name="直線矢印コネクタ 90"/>
          <p:cNvCxnSpPr>
            <a:stCxn id="63" idx="1"/>
          </p:cNvCxnSpPr>
          <p:nvPr/>
        </p:nvCxnSpPr>
        <p:spPr>
          <a:xfrm flipH="1">
            <a:off x="2639935" y="1480395"/>
            <a:ext cx="1805827" cy="3535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角丸四角形 91"/>
          <p:cNvSpPr/>
          <p:nvPr/>
        </p:nvSpPr>
        <p:spPr>
          <a:xfrm>
            <a:off x="778489" y="1816825"/>
            <a:ext cx="3208650" cy="868051"/>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93" name="角丸四角形 92"/>
          <p:cNvSpPr/>
          <p:nvPr/>
        </p:nvSpPr>
        <p:spPr>
          <a:xfrm>
            <a:off x="761400" y="4007506"/>
            <a:ext cx="3208650" cy="83553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94" name="角丸四角形 93"/>
          <p:cNvSpPr/>
          <p:nvPr/>
        </p:nvSpPr>
        <p:spPr>
          <a:xfrm>
            <a:off x="5970106" y="2255067"/>
            <a:ext cx="2293582" cy="834413"/>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95" name="角丸四角形 94"/>
          <p:cNvSpPr/>
          <p:nvPr/>
        </p:nvSpPr>
        <p:spPr>
          <a:xfrm>
            <a:off x="5967448" y="3764131"/>
            <a:ext cx="2293582" cy="834413"/>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96" name="直線矢印コネクタ 95"/>
          <p:cNvCxnSpPr>
            <a:stCxn id="63" idx="3"/>
            <a:endCxn id="71" idx="0"/>
          </p:cNvCxnSpPr>
          <p:nvPr/>
        </p:nvCxnSpPr>
        <p:spPr>
          <a:xfrm>
            <a:off x="6182981" y="1480395"/>
            <a:ext cx="921225" cy="7543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a:stCxn id="61" idx="1"/>
            <a:endCxn id="93" idx="2"/>
          </p:cNvCxnSpPr>
          <p:nvPr/>
        </p:nvCxnSpPr>
        <p:spPr>
          <a:xfrm flipH="1" flipV="1">
            <a:off x="2365725" y="4843040"/>
            <a:ext cx="2034891" cy="4655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8" name="直線矢印コネクタ 97"/>
          <p:cNvCxnSpPr>
            <a:stCxn id="61" idx="3"/>
            <a:endCxn id="70" idx="2"/>
          </p:cNvCxnSpPr>
          <p:nvPr/>
        </p:nvCxnSpPr>
        <p:spPr>
          <a:xfrm flipV="1">
            <a:off x="6097413" y="4573795"/>
            <a:ext cx="1005858" cy="7347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テキスト ボックス 98"/>
          <p:cNvSpPr txBox="1"/>
          <p:nvPr/>
        </p:nvSpPr>
        <p:spPr>
          <a:xfrm>
            <a:off x="5232400" y="5870282"/>
            <a:ext cx="3822700" cy="369332"/>
          </a:xfrm>
          <a:prstGeom prst="rect">
            <a:avLst/>
          </a:prstGeom>
          <a:noFill/>
        </p:spPr>
        <p:txBody>
          <a:bodyPr wrap="square" rtlCol="0">
            <a:spAutoFit/>
          </a:bodyPr>
          <a:lstStyle/>
          <a:p>
            <a:r>
              <a:rPr kumimoji="1" lang="ja-JP" altLang="en-US" dirty="0" smtClean="0">
                <a:solidFill>
                  <a:srgbClr val="FF0000"/>
                </a:solidFill>
                <a:latin typeface="+mn-ea"/>
              </a:rPr>
              <a:t>この領域を元に「</a:t>
            </a:r>
            <a:r>
              <a:rPr kumimoji="1" lang="en-US" altLang="ja-JP" dirty="0" smtClean="0">
                <a:solidFill>
                  <a:srgbClr val="FF0000"/>
                </a:solidFill>
                <a:latin typeface="+mn-ea"/>
              </a:rPr>
              <a:t>4</a:t>
            </a:r>
            <a:r>
              <a:rPr lang="ja-JP" altLang="en-US" dirty="0" smtClean="0">
                <a:solidFill>
                  <a:srgbClr val="FF0000"/>
                </a:solidFill>
                <a:latin typeface="+mn-ea"/>
              </a:rPr>
              <a:t>人」で設定する</a:t>
            </a:r>
            <a:endParaRPr kumimoji="1" lang="ja-JP" altLang="en-US" dirty="0">
              <a:solidFill>
                <a:srgbClr val="FF0000"/>
              </a:solidFill>
              <a:latin typeface="+mn-ea"/>
            </a:endParaRPr>
          </a:p>
        </p:txBody>
      </p:sp>
      <p:sp>
        <p:nvSpPr>
          <p:cNvPr id="46" name="スライド番号プレースホルダー 4"/>
          <p:cNvSpPr>
            <a:spLocks noGrp="1"/>
          </p:cNvSpPr>
          <p:nvPr>
            <p:ph type="sldNum" sz="quarter" idx="12"/>
          </p:nvPr>
        </p:nvSpPr>
        <p:spPr>
          <a:xfrm>
            <a:off x="6457950" y="6586020"/>
            <a:ext cx="2057400" cy="164732"/>
          </a:xfrm>
        </p:spPr>
        <p:txBody>
          <a:bodyPr/>
          <a:lstStyle/>
          <a:p>
            <a:r>
              <a:rPr lang="en-US" altLang="ja-JP" sz="800" dirty="0" smtClean="0">
                <a:latin typeface="+mn-ea"/>
              </a:rPr>
              <a:t>20</a:t>
            </a:r>
            <a:endParaRPr lang="ja-JP" altLang="en-US" sz="800" dirty="0">
              <a:latin typeface="+mn-ea"/>
            </a:endParaRPr>
          </a:p>
        </p:txBody>
      </p:sp>
    </p:spTree>
    <p:extLst>
      <p:ext uri="{BB962C8B-B14F-4D97-AF65-F5344CB8AC3E}">
        <p14:creationId xmlns:p14="http://schemas.microsoft.com/office/powerpoint/2010/main" val="18285923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21</a:t>
            </a:fld>
            <a:endParaRPr lang="ja-JP" altLang="en-US" sz="800" dirty="0">
              <a:latin typeface="+mn-ea"/>
            </a:endParaRPr>
          </a:p>
        </p:txBody>
      </p:sp>
      <p:sp>
        <p:nvSpPr>
          <p:cNvPr id="9" name="タイトル 1"/>
          <p:cNvSpPr txBox="1">
            <a:spLocks/>
          </p:cNvSpPr>
          <p:nvPr/>
        </p:nvSpPr>
        <p:spPr>
          <a:xfrm>
            <a:off x="1513302" y="3019505"/>
            <a:ext cx="6206083"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en-US" altLang="ja-JP" dirty="0">
                <a:solidFill>
                  <a:schemeClr val="bg1"/>
                </a:solidFill>
                <a:latin typeface="+mn-ea"/>
                <a:ea typeface="+mn-ea"/>
              </a:rPr>
              <a:t>4</a:t>
            </a:r>
            <a:r>
              <a:rPr lang="ja-JP" altLang="en-US" dirty="0">
                <a:solidFill>
                  <a:schemeClr val="bg1"/>
                </a:solidFill>
                <a:latin typeface="+mn-ea"/>
                <a:ea typeface="+mn-ea"/>
              </a:rPr>
              <a:t>人</a:t>
            </a:r>
            <a:r>
              <a:rPr lang="ja-JP" altLang="en-US" dirty="0" smtClean="0">
                <a:solidFill>
                  <a:schemeClr val="bg1"/>
                </a:solidFill>
                <a:latin typeface="+mn-ea"/>
                <a:ea typeface="+mn-ea"/>
              </a:rPr>
              <a:t>のキャラ性を</a:t>
            </a:r>
            <a:r>
              <a:rPr lang="ja-JP" altLang="en-US" dirty="0">
                <a:solidFill>
                  <a:schemeClr val="bg1"/>
                </a:solidFill>
                <a:latin typeface="+mn-ea"/>
                <a:ea typeface="+mn-ea"/>
              </a:rPr>
              <a:t>深堀する</a:t>
            </a:r>
            <a:endParaRPr lang="ja-JP" altLang="en-US" sz="1200" dirty="0">
              <a:solidFill>
                <a:schemeClr val="bg1"/>
              </a:solidFill>
              <a:latin typeface="+mn-ea"/>
              <a:ea typeface="+mn-ea"/>
            </a:endParaRPr>
          </a:p>
        </p:txBody>
      </p:sp>
    </p:spTree>
    <p:extLst>
      <p:ext uri="{BB962C8B-B14F-4D97-AF65-F5344CB8AC3E}">
        <p14:creationId xmlns:p14="http://schemas.microsoft.com/office/powerpoint/2010/main" val="767167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22</a:t>
            </a:fld>
            <a:endParaRPr lang="ja-JP" altLang="en-US" sz="800">
              <a:latin typeface="+mn-ea"/>
            </a:endParaRPr>
          </a:p>
        </p:txBody>
      </p:sp>
      <p:sp>
        <p:nvSpPr>
          <p:cNvPr id="11" name="正方形/長方形 10"/>
          <p:cNvSpPr/>
          <p:nvPr/>
        </p:nvSpPr>
        <p:spPr>
          <a:xfrm>
            <a:off x="381000" y="696187"/>
            <a:ext cx="8140700" cy="615553"/>
          </a:xfrm>
          <a:prstGeom prst="rect">
            <a:avLst/>
          </a:prstGeom>
        </p:spPr>
        <p:txBody>
          <a:bodyPr wrap="square">
            <a:spAutoFit/>
          </a:bodyPr>
          <a:lstStyle/>
          <a:p>
            <a:pPr>
              <a:lnSpc>
                <a:spcPct val="150000"/>
              </a:lnSpc>
            </a:pPr>
            <a:r>
              <a:rPr lang="ja-JP" altLang="en-US" sz="2400" b="1" dirty="0" smtClean="0">
                <a:solidFill>
                  <a:schemeClr val="tx1">
                    <a:lumMod val="75000"/>
                    <a:lumOff val="25000"/>
                  </a:schemeClr>
                </a:solidFill>
                <a:latin typeface="+mn-ea"/>
              </a:rPr>
              <a:t>ヒアリングから合わない教え方（</a:t>
            </a:r>
            <a:r>
              <a:rPr lang="en-US" altLang="ja-JP" sz="2400" b="1" dirty="0" smtClean="0">
                <a:solidFill>
                  <a:schemeClr val="tx1">
                    <a:lumMod val="75000"/>
                    <a:lumOff val="25000"/>
                  </a:schemeClr>
                </a:solidFill>
                <a:latin typeface="+mn-ea"/>
              </a:rPr>
              <a:t>NG</a:t>
            </a:r>
            <a:r>
              <a:rPr lang="ja-JP" altLang="en-US" sz="2400" b="1" dirty="0" smtClean="0">
                <a:solidFill>
                  <a:schemeClr val="tx1">
                    <a:lumMod val="75000"/>
                    <a:lumOff val="25000"/>
                  </a:schemeClr>
                </a:solidFill>
                <a:latin typeface="+mn-ea"/>
              </a:rPr>
              <a:t>タグ）を精査</a:t>
            </a:r>
            <a:endParaRPr lang="en-US" altLang="ja-JP" sz="2400" b="1" dirty="0" smtClean="0">
              <a:solidFill>
                <a:schemeClr val="tx1">
                  <a:lumMod val="75000"/>
                  <a:lumOff val="25000"/>
                </a:schemeClr>
              </a:solidFill>
              <a:latin typeface="+mn-ea"/>
            </a:endParaRPr>
          </a:p>
        </p:txBody>
      </p:sp>
      <p:graphicFrame>
        <p:nvGraphicFramePr>
          <p:cNvPr id="3" name="表 2"/>
          <p:cNvGraphicFramePr>
            <a:graphicFrameLocks noGrp="1"/>
          </p:cNvGraphicFramePr>
          <p:nvPr>
            <p:extLst>
              <p:ext uri="{D42A27DB-BD31-4B8C-83A1-F6EECF244321}">
                <p14:modId xmlns:p14="http://schemas.microsoft.com/office/powerpoint/2010/main" val="3526882836"/>
              </p:ext>
            </p:extLst>
          </p:nvPr>
        </p:nvGraphicFramePr>
        <p:xfrm>
          <a:off x="450850" y="1371598"/>
          <a:ext cx="8172449" cy="4912498"/>
        </p:xfrm>
        <a:graphic>
          <a:graphicData uri="http://schemas.openxmlformats.org/drawingml/2006/table">
            <a:tbl>
              <a:tblPr firstRow="1">
                <a:tableStyleId>{073A0DAA-6AF3-43AB-8588-CEC1D06C72B9}</a:tableStyleId>
              </a:tblPr>
              <a:tblGrid>
                <a:gridCol w="388224">
                  <a:extLst>
                    <a:ext uri="{9D8B030D-6E8A-4147-A177-3AD203B41FA5}">
                      <a16:colId xmlns:a16="http://schemas.microsoft.com/office/drawing/2014/main" xmlns="" val="20000"/>
                    </a:ext>
                  </a:extLst>
                </a:gridCol>
                <a:gridCol w="4040164">
                  <a:extLst>
                    <a:ext uri="{9D8B030D-6E8A-4147-A177-3AD203B41FA5}">
                      <a16:colId xmlns:a16="http://schemas.microsoft.com/office/drawing/2014/main" xmlns="" val="20001"/>
                    </a:ext>
                  </a:extLst>
                </a:gridCol>
                <a:gridCol w="3744061">
                  <a:extLst>
                    <a:ext uri="{9D8B030D-6E8A-4147-A177-3AD203B41FA5}">
                      <a16:colId xmlns:a16="http://schemas.microsoft.com/office/drawing/2014/main" xmlns="" val="20002"/>
                    </a:ext>
                  </a:extLst>
                </a:gridCol>
              </a:tblGrid>
              <a:tr h="271936">
                <a:tc>
                  <a:txBody>
                    <a:bodyPr/>
                    <a:lstStyle/>
                    <a:p>
                      <a:pPr algn="ctr" fontAlgn="b"/>
                      <a:r>
                        <a:rPr lang="en-US" altLang="ja-JP" sz="1050" u="none" strike="noStrike" dirty="0" smtClean="0">
                          <a:effectLst/>
                        </a:rPr>
                        <a:t>No</a:t>
                      </a:r>
                      <a:endParaRPr lang="ja-JP" altLang="en-US" sz="1050" b="1" i="0" u="none" strike="noStrike" dirty="0">
                        <a:solidFill>
                          <a:srgbClr val="000000"/>
                        </a:solidFill>
                        <a:effectLst/>
                        <a:latin typeface="ＭＳ Ｐゴシック"/>
                      </a:endParaRPr>
                    </a:p>
                  </a:txBody>
                  <a:tcPr marL="0" marR="0" marT="0" marB="0" anchor="b"/>
                </a:tc>
                <a:tc>
                  <a:txBody>
                    <a:bodyPr/>
                    <a:lstStyle/>
                    <a:p>
                      <a:pPr algn="ctr" fontAlgn="b"/>
                      <a:r>
                        <a:rPr lang="en-US" altLang="ja-JP" sz="1050" u="none" strike="noStrike" dirty="0" smtClean="0">
                          <a:effectLst/>
                        </a:rPr>
                        <a:t>NG</a:t>
                      </a:r>
                      <a:r>
                        <a:rPr lang="ja-JP" altLang="en-US" sz="1050" u="none" strike="noStrike" dirty="0" smtClean="0">
                          <a:effectLst/>
                        </a:rPr>
                        <a:t>タグ</a:t>
                      </a:r>
                      <a:endParaRPr lang="ja-JP" altLang="en-US" sz="1050" b="1" i="0" u="none" strike="noStrike" dirty="0">
                        <a:solidFill>
                          <a:srgbClr val="000000"/>
                        </a:solidFill>
                        <a:effectLst/>
                        <a:latin typeface="ＭＳ Ｐゴシック"/>
                      </a:endParaRPr>
                    </a:p>
                  </a:txBody>
                  <a:tcPr marL="0" marR="0" marT="0" marB="0" anchor="b"/>
                </a:tc>
                <a:tc>
                  <a:txBody>
                    <a:bodyPr/>
                    <a:lstStyle/>
                    <a:p>
                      <a:pPr algn="ctr" fontAlgn="b"/>
                      <a:r>
                        <a:rPr lang="ja-JP" altLang="en-US" sz="1050" u="none" strike="noStrike" dirty="0" smtClean="0">
                          <a:effectLst/>
                        </a:rPr>
                        <a:t>言い換えると</a:t>
                      </a:r>
                      <a:endParaRPr lang="ja-JP" altLang="en-US" sz="1050" b="1" i="0" u="none" strike="noStrike" dirty="0">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0"/>
                  </a:ext>
                </a:extLst>
              </a:tr>
              <a:tr h="271936">
                <a:tc>
                  <a:txBody>
                    <a:bodyPr/>
                    <a:lstStyle/>
                    <a:p>
                      <a:pPr algn="ctr" fontAlgn="b"/>
                      <a:r>
                        <a:rPr lang="en-US" altLang="ja-JP" sz="1050" u="none" strike="noStrike" dirty="0" smtClean="0">
                          <a:effectLst/>
                        </a:rPr>
                        <a:t>1</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信憑性に欠ける内容である</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間違える、ごまかすなどの行為が散見される</a:t>
                      </a:r>
                      <a:endParaRPr lang="ja-JP" altLang="en-US" sz="1050" b="0" i="0" u="none" strike="noStrike" dirty="0">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1"/>
                  </a:ext>
                </a:extLst>
              </a:tr>
              <a:tr h="271936">
                <a:tc>
                  <a:txBody>
                    <a:bodyPr/>
                    <a:lstStyle/>
                    <a:p>
                      <a:pPr algn="ctr" fontAlgn="b"/>
                      <a:r>
                        <a:rPr lang="en-US" altLang="ja-JP" sz="1050" u="none" strike="noStrike" dirty="0" smtClean="0">
                          <a:effectLst/>
                        </a:rPr>
                        <a:t>2</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必要性を感じない内容である</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これをやることの意義までは特に触れない</a:t>
                      </a:r>
                      <a:endParaRPr lang="ja-JP" altLang="en-US" sz="1050" b="0" i="0" u="none" strike="noStrike">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2"/>
                  </a:ext>
                </a:extLst>
              </a:tr>
              <a:tr h="443504">
                <a:tc>
                  <a:txBody>
                    <a:bodyPr/>
                    <a:lstStyle/>
                    <a:p>
                      <a:pPr algn="ctr" fontAlgn="b"/>
                      <a:r>
                        <a:rPr lang="en-US" altLang="ja-JP" sz="1050" u="none" strike="noStrike" dirty="0" smtClean="0">
                          <a:effectLst/>
                        </a:rPr>
                        <a:t>3</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一方的で、自分の方が教える相手よりも威力や権力を持っているように振舞う</a:t>
                      </a:r>
                      <a:endParaRPr lang="ja-JP" altLang="en-US" sz="1050" b="0" i="0" u="none" strike="noStrike">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一方的で、自分の方が教える相手よりも威力や権力を持っているように振舞う</a:t>
                      </a:r>
                      <a:endParaRPr lang="ja-JP" altLang="en-US" sz="1050" b="0" i="0" u="none" strike="noStrike">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3"/>
                  </a:ext>
                </a:extLst>
              </a:tr>
              <a:tr h="271936">
                <a:tc>
                  <a:txBody>
                    <a:bodyPr/>
                    <a:lstStyle/>
                    <a:p>
                      <a:pPr algn="ctr" fontAlgn="b"/>
                      <a:r>
                        <a:rPr lang="en-US" altLang="ja-JP" sz="1050" u="none" strike="noStrike" dirty="0" smtClean="0">
                          <a:effectLst/>
                        </a:rPr>
                        <a:t>4</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言い方や伝え方が感情的である</a:t>
                      </a:r>
                      <a:endParaRPr lang="ja-JP" altLang="en-US" sz="1050" b="0" i="0" u="none" strike="noStrike">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理論的というよりも、感情的な言い方や伝え方をする。</a:t>
                      </a:r>
                      <a:endParaRPr lang="ja-JP" altLang="en-US" sz="1050" b="0" i="0" u="none" strike="noStrike">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4"/>
                  </a:ext>
                </a:extLst>
              </a:tr>
              <a:tr h="381129">
                <a:tc>
                  <a:txBody>
                    <a:bodyPr/>
                    <a:lstStyle/>
                    <a:p>
                      <a:pPr algn="ctr" fontAlgn="b"/>
                      <a:r>
                        <a:rPr lang="en-US" altLang="ja-JP" sz="1050" u="none" strike="noStrike" dirty="0" smtClean="0">
                          <a:effectLst/>
                        </a:rPr>
                        <a:t>5</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教える対象の習得度や習得ペースを理解していない</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習得が不十分だとしても、多少であれば教えるペースを落とさず進める</a:t>
                      </a:r>
                      <a:endParaRPr lang="ja-JP" altLang="en-US" sz="1050" b="0" i="0" u="none" strike="noStrike">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5"/>
                  </a:ext>
                </a:extLst>
              </a:tr>
              <a:tr h="381129">
                <a:tc>
                  <a:txBody>
                    <a:bodyPr/>
                    <a:lstStyle/>
                    <a:p>
                      <a:pPr algn="ctr" fontAlgn="b"/>
                      <a:r>
                        <a:rPr lang="en-US" altLang="ja-JP" sz="1050" u="none" strike="noStrike" dirty="0" smtClean="0">
                          <a:effectLst/>
                        </a:rPr>
                        <a:t>6</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必要以上の干渉や情報が目に付く</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手厚いコミュニケーションをとったり、話が脱線することが多い</a:t>
                      </a:r>
                      <a:endParaRPr lang="ja-JP" altLang="en-US" sz="1050" b="0" i="0" u="none" strike="noStrike">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6"/>
                  </a:ext>
                </a:extLst>
              </a:tr>
              <a:tr h="271936">
                <a:tc>
                  <a:txBody>
                    <a:bodyPr/>
                    <a:lstStyle/>
                    <a:p>
                      <a:pPr algn="ctr" fontAlgn="b"/>
                      <a:r>
                        <a:rPr lang="en-US" altLang="ja-JP" sz="1050" u="none" strike="noStrike" dirty="0" smtClean="0">
                          <a:effectLst/>
                        </a:rPr>
                        <a:t>7</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教える対象に合わせた個別の指導をしない</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en-US" altLang="ja-JP" sz="1050" u="none" strike="noStrike">
                          <a:effectLst/>
                        </a:rPr>
                        <a:t>1</a:t>
                      </a:r>
                      <a:r>
                        <a:rPr lang="ja-JP" altLang="en-US" sz="1050" u="none" strike="noStrike">
                          <a:effectLst/>
                        </a:rPr>
                        <a:t>対</a:t>
                      </a:r>
                      <a:r>
                        <a:rPr lang="en-US" altLang="ja-JP" sz="1050" u="none" strike="noStrike">
                          <a:effectLst/>
                        </a:rPr>
                        <a:t>1</a:t>
                      </a:r>
                      <a:r>
                        <a:rPr lang="ja-JP" altLang="en-US" sz="1050" u="none" strike="noStrike">
                          <a:effectLst/>
                        </a:rPr>
                        <a:t>の指導は少なく、</a:t>
                      </a:r>
                      <a:r>
                        <a:rPr lang="en-US" altLang="ja-JP" sz="1050" u="none" strike="noStrike">
                          <a:effectLst/>
                        </a:rPr>
                        <a:t>1</a:t>
                      </a:r>
                      <a:r>
                        <a:rPr lang="ja-JP" altLang="en-US" sz="1050" u="none" strike="noStrike">
                          <a:effectLst/>
                        </a:rPr>
                        <a:t>対他の教え方を重要視する</a:t>
                      </a:r>
                      <a:endParaRPr lang="ja-JP" altLang="en-US" sz="1050" b="0" i="0" u="none" strike="noStrike">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7"/>
                  </a:ext>
                </a:extLst>
              </a:tr>
              <a:tr h="271936">
                <a:tc>
                  <a:txBody>
                    <a:bodyPr/>
                    <a:lstStyle/>
                    <a:p>
                      <a:pPr algn="ctr" fontAlgn="b"/>
                      <a:r>
                        <a:rPr lang="en-US" altLang="ja-JP" sz="1050" u="none" strike="noStrike" dirty="0" smtClean="0">
                          <a:effectLst/>
                        </a:rPr>
                        <a:t>8</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他者と比較して不安な気持ちにさせる</a:t>
                      </a:r>
                      <a:endParaRPr lang="ja-JP" altLang="en-US" sz="1050" b="0" i="0" u="none" strike="noStrike">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他者と比較して、成果・成績を競争させ煽る</a:t>
                      </a:r>
                      <a:endParaRPr lang="ja-JP" altLang="en-US" sz="1050" b="0" i="0" u="none" strike="noStrike" dirty="0">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8"/>
                  </a:ext>
                </a:extLst>
              </a:tr>
              <a:tr h="443504">
                <a:tc>
                  <a:txBody>
                    <a:bodyPr/>
                    <a:lstStyle/>
                    <a:p>
                      <a:pPr algn="ctr" fontAlgn="b"/>
                      <a:r>
                        <a:rPr lang="en-US" altLang="ja-JP" sz="1050" u="none" strike="noStrike" dirty="0" smtClean="0">
                          <a:effectLst/>
                        </a:rPr>
                        <a:t>9</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教える側の説明や意図に不足がある、または情報量が少ない</a:t>
                      </a:r>
                      <a:endParaRPr lang="ja-JP" altLang="en-US" sz="1050" b="0" i="0" u="none" strike="noStrike">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良い悪いの意思表示はハッキリしているが、その理由についてはあまり触れない</a:t>
                      </a:r>
                      <a:endParaRPr lang="ja-JP" altLang="en-US" sz="1050" b="0" i="0" u="none" strike="noStrike" dirty="0">
                        <a:solidFill>
                          <a:srgbClr val="000000"/>
                        </a:solidFill>
                        <a:effectLst/>
                        <a:latin typeface="ＭＳ Ｐゴシック"/>
                      </a:endParaRPr>
                    </a:p>
                  </a:txBody>
                  <a:tcPr marL="0" marR="0" marT="0" marB="0" anchor="b"/>
                </a:tc>
                <a:extLst>
                  <a:ext uri="{0D108BD9-81ED-4DB2-BD59-A6C34878D82A}">
                    <a16:rowId xmlns:a16="http://schemas.microsoft.com/office/drawing/2014/main" xmlns="" val="10009"/>
                  </a:ext>
                </a:extLst>
              </a:tr>
              <a:tr h="271936">
                <a:tc>
                  <a:txBody>
                    <a:bodyPr/>
                    <a:lstStyle/>
                    <a:p>
                      <a:pPr algn="ctr" fontAlgn="b"/>
                      <a:r>
                        <a:rPr lang="en-US" altLang="ja-JP" sz="1050" u="none" strike="noStrike" dirty="0" smtClean="0">
                          <a:effectLst/>
                        </a:rPr>
                        <a:t>10</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教える側のスキルに不足がある</a:t>
                      </a:r>
                      <a:endParaRPr lang="ja-JP" altLang="en-US" sz="1050" b="0" i="0" u="none" strike="noStrike">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教えることに対してあまり慣れていない</a:t>
                      </a:r>
                      <a:endParaRPr lang="ja-JP" altLang="en-US" sz="1050" b="0" i="0" u="none" strike="noStrike">
                        <a:solidFill>
                          <a:srgbClr val="000000"/>
                        </a:solidFill>
                        <a:effectLst/>
                        <a:latin typeface="ＭＳ Ｐゴシック"/>
                      </a:endParaRPr>
                    </a:p>
                  </a:txBody>
                  <a:tcPr marL="0" marR="0" marT="0" marB="0" anchor="b"/>
                </a:tc>
                <a:extLst>
                  <a:ext uri="{0D108BD9-81ED-4DB2-BD59-A6C34878D82A}">
                    <a16:rowId xmlns:a16="http://schemas.microsoft.com/office/drawing/2014/main" xmlns="" val="10010"/>
                  </a:ext>
                </a:extLst>
              </a:tr>
              <a:tr h="271936">
                <a:tc>
                  <a:txBody>
                    <a:bodyPr/>
                    <a:lstStyle/>
                    <a:p>
                      <a:pPr algn="ctr" fontAlgn="b"/>
                      <a:r>
                        <a:rPr lang="en-US" altLang="ja-JP" sz="1050" u="none" strike="noStrike" dirty="0" smtClean="0">
                          <a:effectLst/>
                        </a:rPr>
                        <a:t>11</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教える側を信頼・信用できていない</a:t>
                      </a:r>
                      <a:endParaRPr lang="ja-JP" altLang="en-US" sz="1050" b="0" i="0" u="none" strike="noStrike">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教える側に対する信頼・信用が薄い</a:t>
                      </a:r>
                      <a:endParaRPr lang="ja-JP" altLang="en-US" sz="1050" b="0" i="0" u="none" strike="noStrike" dirty="0">
                        <a:solidFill>
                          <a:srgbClr val="000000"/>
                        </a:solidFill>
                        <a:effectLst/>
                        <a:latin typeface="ＭＳ Ｐゴシック"/>
                      </a:endParaRPr>
                    </a:p>
                  </a:txBody>
                  <a:tcPr marL="0" marR="0" marT="0" marB="0" anchor="b"/>
                </a:tc>
                <a:extLst>
                  <a:ext uri="{0D108BD9-81ED-4DB2-BD59-A6C34878D82A}">
                    <a16:rowId xmlns:a16="http://schemas.microsoft.com/office/drawing/2014/main" xmlns="" val="10011"/>
                  </a:ext>
                </a:extLst>
              </a:tr>
              <a:tr h="271936">
                <a:tc>
                  <a:txBody>
                    <a:bodyPr/>
                    <a:lstStyle/>
                    <a:p>
                      <a:pPr algn="ctr" fontAlgn="b"/>
                      <a:r>
                        <a:rPr lang="en-US" altLang="ja-JP" sz="1050" u="none" strike="noStrike" dirty="0" smtClean="0">
                          <a:effectLst/>
                        </a:rPr>
                        <a:t>12</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ロジックや順序立てに欠ける</a:t>
                      </a:r>
                      <a:endParaRPr lang="ja-JP" altLang="en-US" sz="1050" b="0" i="0" u="none" strike="noStrike">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ロジックや順序立てが得意ではなく、若干話が回りくどい</a:t>
                      </a:r>
                      <a:endParaRPr lang="ja-JP" altLang="en-US" sz="1050" b="0" i="0" u="none" strike="noStrike">
                        <a:solidFill>
                          <a:srgbClr val="000000"/>
                        </a:solidFill>
                        <a:effectLst/>
                        <a:latin typeface="ＭＳ Ｐゴシック"/>
                      </a:endParaRPr>
                    </a:p>
                  </a:txBody>
                  <a:tcPr marL="0" marR="0" marT="0" marB="0" anchor="b"/>
                </a:tc>
                <a:extLst>
                  <a:ext uri="{0D108BD9-81ED-4DB2-BD59-A6C34878D82A}">
                    <a16:rowId xmlns:a16="http://schemas.microsoft.com/office/drawing/2014/main" xmlns="" val="10012"/>
                  </a:ext>
                </a:extLst>
              </a:tr>
              <a:tr h="271936">
                <a:tc>
                  <a:txBody>
                    <a:bodyPr/>
                    <a:lstStyle/>
                    <a:p>
                      <a:pPr algn="ctr" fontAlgn="b"/>
                      <a:r>
                        <a:rPr lang="en-US" altLang="ja-JP" sz="1050" u="none" strike="noStrike" dirty="0" smtClean="0">
                          <a:effectLst/>
                        </a:rPr>
                        <a:t>13</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教える相手を否定する言い回しや態度</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教える相手を否定する言い回しや態度をとる</a:t>
                      </a:r>
                      <a:endParaRPr lang="ja-JP" altLang="en-US" sz="1050" b="0" i="0" u="none" strike="noStrike" dirty="0">
                        <a:solidFill>
                          <a:srgbClr val="000000"/>
                        </a:solidFill>
                        <a:effectLst/>
                        <a:latin typeface="ＭＳ Ｐゴシック"/>
                      </a:endParaRPr>
                    </a:p>
                  </a:txBody>
                  <a:tcPr marL="0" marR="0" marT="0" marB="0" anchor="b"/>
                </a:tc>
                <a:extLst>
                  <a:ext uri="{0D108BD9-81ED-4DB2-BD59-A6C34878D82A}">
                    <a16:rowId xmlns:a16="http://schemas.microsoft.com/office/drawing/2014/main" xmlns="" val="10013"/>
                  </a:ext>
                </a:extLst>
              </a:tr>
              <a:tr h="271936">
                <a:tc>
                  <a:txBody>
                    <a:bodyPr/>
                    <a:lstStyle/>
                    <a:p>
                      <a:pPr algn="ctr" fontAlgn="b"/>
                      <a:r>
                        <a:rPr lang="en-US" altLang="ja-JP" sz="1050" u="none" strike="noStrike" dirty="0" smtClean="0">
                          <a:effectLst/>
                        </a:rPr>
                        <a:t>14</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a:effectLst/>
                        </a:rPr>
                        <a:t>教える相手への思いやりや配慮に欠ける、もしくは足りない</a:t>
                      </a:r>
                      <a:endParaRPr lang="ja-JP" altLang="en-US" sz="1050" b="0" i="0" u="none" strike="noStrike">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教える相手への思いやるような言葉遣いはりや配慮が足りない</a:t>
                      </a:r>
                      <a:endParaRPr lang="ja-JP" altLang="en-US" sz="1050" b="0" i="0" u="none" strike="noStrike" dirty="0">
                        <a:solidFill>
                          <a:srgbClr val="000000"/>
                        </a:solidFill>
                        <a:effectLst/>
                        <a:latin typeface="ＭＳ Ｐゴシック"/>
                      </a:endParaRPr>
                    </a:p>
                  </a:txBody>
                  <a:tcPr marL="0" marR="0" marT="0" marB="0" anchor="b"/>
                </a:tc>
                <a:extLst>
                  <a:ext uri="{0D108BD9-81ED-4DB2-BD59-A6C34878D82A}">
                    <a16:rowId xmlns:a16="http://schemas.microsoft.com/office/drawing/2014/main" xmlns="" val="10014"/>
                  </a:ext>
                </a:extLst>
              </a:tr>
              <a:tr h="271936">
                <a:tc>
                  <a:txBody>
                    <a:bodyPr/>
                    <a:lstStyle/>
                    <a:p>
                      <a:pPr algn="ctr" fontAlgn="b"/>
                      <a:r>
                        <a:rPr lang="en-US" altLang="ja-JP" sz="1050" u="none" strike="noStrike" dirty="0" smtClean="0">
                          <a:effectLst/>
                        </a:rPr>
                        <a:t>15</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自らの選択ミスによる不一致</a:t>
                      </a:r>
                      <a:endParaRPr lang="ja-JP" altLang="en-US" sz="1050" b="0" i="0" u="none" strike="noStrike" dirty="0">
                        <a:solidFill>
                          <a:srgbClr val="000000"/>
                        </a:solidFill>
                        <a:effectLst/>
                        <a:latin typeface="ＭＳ Ｐゴシック"/>
                      </a:endParaRPr>
                    </a:p>
                  </a:txBody>
                  <a:tcPr marL="0" marR="0" marT="0" marB="0" anchor="b"/>
                </a:tc>
                <a:tc>
                  <a:txBody>
                    <a:bodyPr/>
                    <a:lstStyle/>
                    <a:p>
                      <a:pPr algn="l" fontAlgn="b"/>
                      <a:r>
                        <a:rPr lang="ja-JP" altLang="en-US" sz="1050" u="none" strike="noStrike" dirty="0">
                          <a:effectLst/>
                        </a:rPr>
                        <a:t>自分が学びたかった内容と違っていた</a:t>
                      </a:r>
                      <a:endParaRPr lang="ja-JP" altLang="en-US" sz="1050" b="0" i="0" u="none" strike="noStrike" dirty="0">
                        <a:solidFill>
                          <a:srgbClr val="000000"/>
                        </a:solidFill>
                        <a:effectLst/>
                        <a:latin typeface="ＭＳ Ｐゴシック"/>
                      </a:endParaRPr>
                    </a:p>
                  </a:txBody>
                  <a:tcPr marL="0" marR="0" marT="0" marB="0" anchor="b"/>
                </a:tc>
                <a:extLst>
                  <a:ext uri="{0D108BD9-81ED-4DB2-BD59-A6C34878D82A}">
                    <a16:rowId xmlns:a16="http://schemas.microsoft.com/office/drawing/2014/main" xmlns="" val="10015"/>
                  </a:ext>
                </a:extLst>
              </a:tr>
            </a:tbl>
          </a:graphicData>
        </a:graphic>
      </p:graphicFrame>
      <p:sp>
        <p:nvSpPr>
          <p:cNvPr id="6"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合わない教え方</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865988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6577" y="1836043"/>
            <a:ext cx="3689391" cy="1537246"/>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51592" y="3714883"/>
            <a:ext cx="3928618" cy="1636924"/>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3441" y="1845876"/>
            <a:ext cx="3642194" cy="1517581"/>
          </a:xfrm>
          <a:prstGeom prst="rect">
            <a:avLst/>
          </a:prstGeom>
          <a:effectLst>
            <a:softEdge rad="0"/>
          </a:effectLst>
        </p:spPr>
      </p:pic>
      <p:pic>
        <p:nvPicPr>
          <p:cNvPr id="13" name="図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3960" y="3836222"/>
            <a:ext cx="3641145" cy="1517143"/>
          </a:xfrm>
          <a:prstGeom prst="rect">
            <a:avLst/>
          </a:prstGeom>
        </p:spPr>
      </p:pic>
      <p:sp>
        <p:nvSpPr>
          <p:cNvPr id="11" name="正方形/長方形 10"/>
          <p:cNvSpPr/>
          <p:nvPr/>
        </p:nvSpPr>
        <p:spPr>
          <a:xfrm>
            <a:off x="269240" y="1259839"/>
            <a:ext cx="8624723" cy="5000467"/>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162" name="直線コネクタ 161"/>
          <p:cNvCxnSpPr/>
          <p:nvPr/>
        </p:nvCxnSpPr>
        <p:spPr>
          <a:xfrm>
            <a:off x="83069" y="3621421"/>
            <a:ext cx="8988750" cy="12737"/>
          </a:xfrm>
          <a:prstGeom prst="line">
            <a:avLst/>
          </a:prstGeom>
          <a:ln w="28575">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240212" y="1299980"/>
            <a:ext cx="8692444" cy="4812343"/>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フッター プレースホルダー 3"/>
          <p:cNvSpPr>
            <a:spLocks noGrp="1"/>
          </p:cNvSpPr>
          <p:nvPr>
            <p:ph type="ftr" sz="quarter" idx="11"/>
          </p:nvPr>
        </p:nvSpPr>
        <p:spPr>
          <a:xfrm>
            <a:off x="3034394" y="6616869"/>
            <a:ext cx="3086100" cy="164732"/>
          </a:xfrm>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a:xfrm>
            <a:off x="6668476" y="6561882"/>
            <a:ext cx="2057400" cy="164732"/>
          </a:xfrm>
        </p:spPr>
        <p:txBody>
          <a:bodyPr/>
          <a:lstStyle/>
          <a:p>
            <a:fld id="{1EC08E6F-7062-455E-B790-E1186509D80A}" type="slidenum">
              <a:rPr lang="ja-JP" altLang="en-US" sz="800" smtClean="0">
                <a:latin typeface="+mn-ea"/>
              </a:rPr>
              <a:pPr/>
              <a:t>23</a:t>
            </a:fld>
            <a:endParaRPr lang="ja-JP" altLang="en-US" sz="800" dirty="0">
              <a:latin typeface="+mn-ea"/>
            </a:endParaRPr>
          </a:p>
        </p:txBody>
      </p:sp>
      <p:cxnSp>
        <p:nvCxnSpPr>
          <p:cNvPr id="18" name="直線コネクタ 17"/>
          <p:cNvCxnSpPr/>
          <p:nvPr/>
        </p:nvCxnSpPr>
        <p:spPr>
          <a:xfrm>
            <a:off x="4480524" y="1131735"/>
            <a:ext cx="31046" cy="5128572"/>
          </a:xfrm>
          <a:prstGeom prst="line">
            <a:avLst/>
          </a:prstGeom>
          <a:ln w="28575">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円/楕円 6"/>
          <p:cNvSpPr/>
          <p:nvPr/>
        </p:nvSpPr>
        <p:spPr>
          <a:xfrm>
            <a:off x="7108493" y="4900549"/>
            <a:ext cx="612000" cy="121320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A.M.</a:t>
            </a:r>
            <a:endParaRPr kumimoji="1" lang="ja-JP" altLang="en-US" dirty="0">
              <a:solidFill>
                <a:schemeClr val="bg1">
                  <a:lumMod val="50000"/>
                </a:schemeClr>
              </a:solidFill>
              <a:latin typeface="+mn-ea"/>
            </a:endParaRPr>
          </a:p>
        </p:txBody>
      </p:sp>
      <p:sp>
        <p:nvSpPr>
          <p:cNvPr id="57" name="円/楕円 56"/>
          <p:cNvSpPr/>
          <p:nvPr/>
        </p:nvSpPr>
        <p:spPr>
          <a:xfrm>
            <a:off x="5874137" y="4941635"/>
            <a:ext cx="612000" cy="121320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A.T.</a:t>
            </a:r>
            <a:endParaRPr kumimoji="1" lang="ja-JP" altLang="en-US" dirty="0">
              <a:solidFill>
                <a:schemeClr val="bg1">
                  <a:lumMod val="50000"/>
                </a:schemeClr>
              </a:solidFill>
              <a:latin typeface="+mn-ea"/>
            </a:endParaRPr>
          </a:p>
        </p:txBody>
      </p:sp>
      <p:sp>
        <p:nvSpPr>
          <p:cNvPr id="68" name="円/楕円 67"/>
          <p:cNvSpPr/>
          <p:nvPr/>
        </p:nvSpPr>
        <p:spPr>
          <a:xfrm>
            <a:off x="4683694" y="4941635"/>
            <a:ext cx="612000" cy="1172109"/>
          </a:xfrm>
          <a:prstGeom prst="ellipse">
            <a:avLst/>
          </a:prstGeom>
          <a:solidFill>
            <a:srgbClr val="D3EAF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A.</a:t>
            </a:r>
          </a:p>
          <a:p>
            <a:pPr algn="ctr"/>
            <a:r>
              <a:rPr lang="en-US" altLang="ja-JP" dirty="0">
                <a:solidFill>
                  <a:schemeClr val="bg1">
                    <a:lumMod val="50000"/>
                  </a:schemeClr>
                </a:solidFill>
                <a:latin typeface="+mn-ea"/>
              </a:rPr>
              <a:t>K</a:t>
            </a:r>
            <a:r>
              <a:rPr kumimoji="1" lang="en-US" altLang="ja-JP" dirty="0" smtClean="0">
                <a:solidFill>
                  <a:schemeClr val="bg1">
                    <a:lumMod val="50000"/>
                  </a:schemeClr>
                </a:solidFill>
                <a:latin typeface="+mn-ea"/>
              </a:rPr>
              <a:t>.</a:t>
            </a:r>
            <a:endParaRPr kumimoji="1" lang="ja-JP" altLang="en-US" dirty="0">
              <a:solidFill>
                <a:schemeClr val="bg1">
                  <a:lumMod val="50000"/>
                </a:schemeClr>
              </a:solidFill>
              <a:latin typeface="+mn-ea"/>
            </a:endParaRPr>
          </a:p>
        </p:txBody>
      </p:sp>
      <p:sp>
        <p:nvSpPr>
          <p:cNvPr id="69" name="円/楕円 68"/>
          <p:cNvSpPr/>
          <p:nvPr/>
        </p:nvSpPr>
        <p:spPr>
          <a:xfrm>
            <a:off x="6484415" y="4927135"/>
            <a:ext cx="612000" cy="121320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Y.</a:t>
            </a:r>
            <a:r>
              <a:rPr lang="en-US" altLang="ja-JP" dirty="0">
                <a:solidFill>
                  <a:schemeClr val="bg1">
                    <a:lumMod val="50000"/>
                  </a:schemeClr>
                </a:solidFill>
                <a:latin typeface="+mn-ea"/>
              </a:rPr>
              <a:t>T</a:t>
            </a:r>
            <a:r>
              <a:rPr lang="en-US" altLang="ja-JP" dirty="0" smtClean="0">
                <a:solidFill>
                  <a:schemeClr val="bg1">
                    <a:lumMod val="50000"/>
                  </a:schemeClr>
                </a:solidFill>
                <a:latin typeface="+mn-ea"/>
              </a:rPr>
              <a:t>.</a:t>
            </a:r>
            <a:endParaRPr kumimoji="1" lang="ja-JP" altLang="en-US" dirty="0">
              <a:solidFill>
                <a:schemeClr val="bg1">
                  <a:lumMod val="50000"/>
                </a:schemeClr>
              </a:solidFill>
              <a:latin typeface="+mn-ea"/>
            </a:endParaRPr>
          </a:p>
        </p:txBody>
      </p:sp>
      <p:sp>
        <p:nvSpPr>
          <p:cNvPr id="72" name="円/楕円 71"/>
          <p:cNvSpPr/>
          <p:nvPr/>
        </p:nvSpPr>
        <p:spPr>
          <a:xfrm>
            <a:off x="7861895" y="4927135"/>
            <a:ext cx="612000" cy="1213200"/>
          </a:xfrm>
          <a:prstGeom prst="ellipse">
            <a:avLst/>
          </a:prstGeom>
          <a:solidFill>
            <a:srgbClr val="E2F0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T.</a:t>
            </a:r>
          </a:p>
          <a:p>
            <a:pPr algn="ctr"/>
            <a:r>
              <a:rPr lang="en-US" altLang="ja-JP" dirty="0" smtClean="0">
                <a:solidFill>
                  <a:schemeClr val="bg1">
                    <a:lumMod val="50000"/>
                  </a:schemeClr>
                </a:solidFill>
                <a:latin typeface="+mn-ea"/>
              </a:rPr>
              <a:t>S.</a:t>
            </a:r>
            <a:endParaRPr kumimoji="1" lang="ja-JP" altLang="en-US" dirty="0">
              <a:solidFill>
                <a:schemeClr val="bg1">
                  <a:lumMod val="50000"/>
                </a:schemeClr>
              </a:solidFill>
              <a:latin typeface="+mn-ea"/>
            </a:endParaRPr>
          </a:p>
        </p:txBody>
      </p:sp>
      <p:sp>
        <p:nvSpPr>
          <p:cNvPr id="2" name="正方形/長方形 1"/>
          <p:cNvSpPr/>
          <p:nvPr/>
        </p:nvSpPr>
        <p:spPr>
          <a:xfrm>
            <a:off x="-85398" y="1093359"/>
            <a:ext cx="800219" cy="276999"/>
          </a:xfrm>
          <a:prstGeom prst="rect">
            <a:avLst/>
          </a:prstGeom>
        </p:spPr>
        <p:txBody>
          <a:bodyPr wrap="none">
            <a:spAutoFit/>
          </a:bodyPr>
          <a:lstStyle/>
          <a:p>
            <a:pPr algn="ctr"/>
            <a:r>
              <a:rPr lang="ja-JP" altLang="en-US" sz="1200" b="1" dirty="0" smtClean="0">
                <a:solidFill>
                  <a:srgbClr val="FF0000"/>
                </a:solidFill>
                <a:latin typeface="+mn-ea"/>
              </a:rPr>
              <a:t>自信あり</a:t>
            </a:r>
            <a:endParaRPr lang="en-US" altLang="ja-JP" sz="1200" b="1" dirty="0">
              <a:solidFill>
                <a:srgbClr val="FF0000"/>
              </a:solidFill>
              <a:latin typeface="+mn-ea"/>
            </a:endParaRPr>
          </a:p>
        </p:txBody>
      </p:sp>
      <p:sp>
        <p:nvSpPr>
          <p:cNvPr id="30" name="正方形/長方形 29"/>
          <p:cNvSpPr/>
          <p:nvPr/>
        </p:nvSpPr>
        <p:spPr>
          <a:xfrm>
            <a:off x="8358633" y="6086904"/>
            <a:ext cx="800219" cy="276999"/>
          </a:xfrm>
          <a:prstGeom prst="rect">
            <a:avLst/>
          </a:prstGeom>
        </p:spPr>
        <p:txBody>
          <a:bodyPr wrap="none">
            <a:spAutoFit/>
          </a:bodyPr>
          <a:lstStyle/>
          <a:p>
            <a:pPr algn="ctr"/>
            <a:r>
              <a:rPr lang="ja-JP" altLang="en-US" sz="1200" b="1" dirty="0" smtClean="0">
                <a:solidFill>
                  <a:srgbClr val="FF0000"/>
                </a:solidFill>
                <a:latin typeface="+mn-ea"/>
              </a:rPr>
              <a:t>自信なし</a:t>
            </a:r>
            <a:endParaRPr lang="en-US" altLang="ja-JP" sz="1200" b="1" dirty="0">
              <a:solidFill>
                <a:srgbClr val="FF0000"/>
              </a:solidFill>
              <a:latin typeface="+mn-ea"/>
            </a:endParaRPr>
          </a:p>
        </p:txBody>
      </p:sp>
      <p:sp>
        <p:nvSpPr>
          <p:cNvPr id="31" name="円/楕円 30"/>
          <p:cNvSpPr/>
          <p:nvPr/>
        </p:nvSpPr>
        <p:spPr>
          <a:xfrm>
            <a:off x="1557235" y="1269294"/>
            <a:ext cx="660400" cy="1186610"/>
          </a:xfrm>
          <a:prstGeom prst="ellipse">
            <a:avLst/>
          </a:prstGeom>
          <a:solidFill>
            <a:srgbClr val="FFE5E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G.K.</a:t>
            </a:r>
            <a:endParaRPr kumimoji="1" lang="ja-JP" altLang="en-US" dirty="0">
              <a:solidFill>
                <a:schemeClr val="bg1">
                  <a:lumMod val="50000"/>
                </a:schemeClr>
              </a:solidFill>
              <a:latin typeface="+mn-ea"/>
            </a:endParaRPr>
          </a:p>
        </p:txBody>
      </p:sp>
      <p:sp>
        <p:nvSpPr>
          <p:cNvPr id="32" name="円/楕円 31"/>
          <p:cNvSpPr/>
          <p:nvPr/>
        </p:nvSpPr>
        <p:spPr>
          <a:xfrm>
            <a:off x="2792891" y="1545262"/>
            <a:ext cx="555835" cy="1186610"/>
          </a:xfrm>
          <a:prstGeom prst="ellipse">
            <a:avLst/>
          </a:prstGeom>
          <a:solidFill>
            <a:srgbClr val="FFE5E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Y.M.</a:t>
            </a:r>
            <a:endParaRPr kumimoji="1" lang="ja-JP" altLang="en-US" dirty="0">
              <a:solidFill>
                <a:schemeClr val="bg1">
                  <a:lumMod val="50000"/>
                </a:schemeClr>
              </a:solidFill>
              <a:latin typeface="+mn-ea"/>
            </a:endParaRPr>
          </a:p>
        </p:txBody>
      </p:sp>
      <p:sp>
        <p:nvSpPr>
          <p:cNvPr id="33" name="円/楕円 32"/>
          <p:cNvSpPr/>
          <p:nvPr/>
        </p:nvSpPr>
        <p:spPr>
          <a:xfrm rot="502961">
            <a:off x="1083652" y="1826870"/>
            <a:ext cx="660400" cy="1186610"/>
          </a:xfrm>
          <a:prstGeom prst="ellipse">
            <a:avLst/>
          </a:prstGeom>
          <a:solidFill>
            <a:srgbClr val="FFE5E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bg1">
                    <a:lumMod val="50000"/>
                  </a:schemeClr>
                </a:solidFill>
                <a:latin typeface="+mn-ea"/>
              </a:rPr>
              <a:t>S</a:t>
            </a:r>
            <a:r>
              <a:rPr kumimoji="1" lang="en-US" altLang="ja-JP" dirty="0" smtClean="0">
                <a:solidFill>
                  <a:schemeClr val="bg1">
                    <a:lumMod val="50000"/>
                  </a:schemeClr>
                </a:solidFill>
                <a:latin typeface="+mn-ea"/>
              </a:rPr>
              <a:t>.T.</a:t>
            </a:r>
            <a:endParaRPr kumimoji="1" lang="ja-JP" altLang="en-US" dirty="0">
              <a:solidFill>
                <a:schemeClr val="bg1">
                  <a:lumMod val="50000"/>
                </a:schemeClr>
              </a:solidFill>
              <a:latin typeface="+mn-ea"/>
            </a:endParaRPr>
          </a:p>
        </p:txBody>
      </p:sp>
      <p:sp>
        <p:nvSpPr>
          <p:cNvPr id="34" name="円/楕円 33"/>
          <p:cNvSpPr/>
          <p:nvPr/>
        </p:nvSpPr>
        <p:spPr>
          <a:xfrm>
            <a:off x="2290068" y="3153005"/>
            <a:ext cx="610179" cy="1419102"/>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W.S.</a:t>
            </a:r>
            <a:endParaRPr kumimoji="1" lang="ja-JP" altLang="en-US" dirty="0">
              <a:solidFill>
                <a:schemeClr val="bg1">
                  <a:lumMod val="50000"/>
                </a:schemeClr>
              </a:solidFill>
              <a:latin typeface="+mn-ea"/>
            </a:endParaRPr>
          </a:p>
        </p:txBody>
      </p:sp>
      <p:sp>
        <p:nvSpPr>
          <p:cNvPr id="35" name="円/楕円 34"/>
          <p:cNvSpPr/>
          <p:nvPr/>
        </p:nvSpPr>
        <p:spPr>
          <a:xfrm>
            <a:off x="1289282" y="3045348"/>
            <a:ext cx="660400" cy="118661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H.</a:t>
            </a:r>
            <a:r>
              <a:rPr lang="en-US" altLang="ja-JP" dirty="0" smtClean="0">
                <a:solidFill>
                  <a:schemeClr val="bg1">
                    <a:lumMod val="50000"/>
                  </a:schemeClr>
                </a:solidFill>
                <a:latin typeface="+mn-ea"/>
              </a:rPr>
              <a:t>S.</a:t>
            </a:r>
            <a:endParaRPr kumimoji="1" lang="ja-JP" altLang="en-US" dirty="0">
              <a:solidFill>
                <a:schemeClr val="bg1">
                  <a:lumMod val="50000"/>
                </a:schemeClr>
              </a:solidFill>
              <a:latin typeface="+mn-ea"/>
            </a:endParaRPr>
          </a:p>
        </p:txBody>
      </p:sp>
      <p:sp>
        <p:nvSpPr>
          <p:cNvPr id="87" name="円/楕円 86"/>
          <p:cNvSpPr/>
          <p:nvPr/>
        </p:nvSpPr>
        <p:spPr>
          <a:xfrm>
            <a:off x="5236733" y="4940213"/>
            <a:ext cx="660400" cy="1186610"/>
          </a:xfrm>
          <a:prstGeom prst="ellipse">
            <a:avLst/>
          </a:prstGeom>
          <a:solidFill>
            <a:srgbClr val="D3EAF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M.A.</a:t>
            </a:r>
            <a:endParaRPr kumimoji="1" lang="ja-JP" altLang="en-US" dirty="0">
              <a:solidFill>
                <a:schemeClr val="bg1">
                  <a:lumMod val="50000"/>
                </a:schemeClr>
              </a:solidFill>
              <a:latin typeface="+mn-ea"/>
            </a:endParaRPr>
          </a:p>
        </p:txBody>
      </p:sp>
      <p:sp>
        <p:nvSpPr>
          <p:cNvPr id="10" name="正方形/長方形 9"/>
          <p:cNvSpPr/>
          <p:nvPr/>
        </p:nvSpPr>
        <p:spPr>
          <a:xfrm>
            <a:off x="4635011" y="3705610"/>
            <a:ext cx="3093938" cy="2636569"/>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5" name="正方形/長方形 14"/>
          <p:cNvSpPr/>
          <p:nvPr/>
        </p:nvSpPr>
        <p:spPr>
          <a:xfrm>
            <a:off x="4477428" y="6115399"/>
            <a:ext cx="3240652" cy="276999"/>
          </a:xfrm>
          <a:prstGeom prst="rect">
            <a:avLst/>
          </a:prstGeom>
        </p:spPr>
        <p:txBody>
          <a:bodyPr wrap="square">
            <a:spAutoFit/>
          </a:bodyPr>
          <a:lstStyle/>
          <a:p>
            <a:pPr algn="ctr"/>
            <a:r>
              <a:rPr lang="ja-JP" altLang="en-US" sz="1200" b="1" dirty="0" smtClean="0">
                <a:solidFill>
                  <a:schemeClr val="accent1">
                    <a:lumMod val="60000"/>
                    <a:lumOff val="40000"/>
                  </a:schemeClr>
                </a:solidFill>
                <a:latin typeface="+mn-ea"/>
              </a:rPr>
              <a:t>運転に自信のない非サポータータイプ</a:t>
            </a:r>
            <a:endParaRPr lang="ja-JP" altLang="en-US" sz="1200" b="1" dirty="0">
              <a:solidFill>
                <a:schemeClr val="accent1">
                  <a:lumMod val="60000"/>
                  <a:lumOff val="40000"/>
                </a:schemeClr>
              </a:solidFill>
              <a:latin typeface="+mn-ea"/>
            </a:endParaRPr>
          </a:p>
        </p:txBody>
      </p:sp>
      <p:sp>
        <p:nvSpPr>
          <p:cNvPr id="37" name="円/楕円 36"/>
          <p:cNvSpPr/>
          <p:nvPr/>
        </p:nvSpPr>
        <p:spPr>
          <a:xfrm rot="21326677">
            <a:off x="8132919" y="2122789"/>
            <a:ext cx="534542" cy="2412958"/>
          </a:xfrm>
          <a:prstGeom prst="ellipse">
            <a:avLst/>
          </a:prstGeom>
          <a:solidFill>
            <a:srgbClr val="D3EAF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Y.A.</a:t>
            </a:r>
            <a:endParaRPr kumimoji="1" lang="ja-JP" altLang="en-US" dirty="0">
              <a:solidFill>
                <a:schemeClr val="bg1">
                  <a:lumMod val="50000"/>
                </a:schemeClr>
              </a:solidFill>
              <a:latin typeface="+mn-ea"/>
            </a:endParaRPr>
          </a:p>
        </p:txBody>
      </p:sp>
      <p:sp>
        <p:nvSpPr>
          <p:cNvPr id="164" name="正方形/長方形 163"/>
          <p:cNvSpPr/>
          <p:nvPr/>
        </p:nvSpPr>
        <p:spPr>
          <a:xfrm>
            <a:off x="7502233" y="4374365"/>
            <a:ext cx="1444635" cy="400110"/>
          </a:xfrm>
          <a:prstGeom prst="rect">
            <a:avLst/>
          </a:prstGeom>
        </p:spPr>
        <p:txBody>
          <a:bodyPr wrap="square">
            <a:spAutoFit/>
          </a:bodyPr>
          <a:lstStyle/>
          <a:p>
            <a:pPr algn="ctr"/>
            <a:r>
              <a:rPr lang="ja-JP" altLang="en-US" sz="1000" b="1" dirty="0" smtClean="0">
                <a:solidFill>
                  <a:schemeClr val="accent2">
                    <a:lumMod val="60000"/>
                    <a:lumOff val="40000"/>
                  </a:schemeClr>
                </a:solidFill>
                <a:latin typeface="+mn-ea"/>
              </a:rPr>
              <a:t>運転に自信のない</a:t>
            </a:r>
            <a:endParaRPr lang="en-US" altLang="ja-JP" sz="1000" b="1" dirty="0" smtClean="0">
              <a:solidFill>
                <a:schemeClr val="accent2">
                  <a:lumMod val="60000"/>
                  <a:lumOff val="40000"/>
                </a:schemeClr>
              </a:solidFill>
              <a:latin typeface="+mn-ea"/>
            </a:endParaRPr>
          </a:p>
          <a:p>
            <a:pPr algn="ctr"/>
            <a:r>
              <a:rPr lang="ja-JP" altLang="en-US" sz="1000" b="1" dirty="0" smtClean="0">
                <a:solidFill>
                  <a:schemeClr val="accent2">
                    <a:lumMod val="60000"/>
                    <a:lumOff val="40000"/>
                  </a:schemeClr>
                </a:solidFill>
                <a:latin typeface="+mn-ea"/>
              </a:rPr>
              <a:t>サポータータイプ</a:t>
            </a:r>
            <a:endParaRPr lang="ja-JP" altLang="en-US" sz="1000" b="1" dirty="0">
              <a:solidFill>
                <a:schemeClr val="accent2">
                  <a:lumMod val="60000"/>
                  <a:lumOff val="40000"/>
                </a:schemeClr>
              </a:solidFill>
              <a:latin typeface="+mn-ea"/>
            </a:endParaRPr>
          </a:p>
        </p:txBody>
      </p:sp>
      <p:sp>
        <p:nvSpPr>
          <p:cNvPr id="161" name="正方形/長方形 160"/>
          <p:cNvSpPr/>
          <p:nvPr/>
        </p:nvSpPr>
        <p:spPr>
          <a:xfrm>
            <a:off x="7780451" y="4765990"/>
            <a:ext cx="835923" cy="1576189"/>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6"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運転への自信を考慮したマッピング</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403656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a:xfrm>
            <a:off x="3034394" y="6616869"/>
            <a:ext cx="3086100" cy="164732"/>
          </a:xfrm>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a:xfrm>
            <a:off x="6525088" y="6601329"/>
            <a:ext cx="2057400" cy="164732"/>
          </a:xfrm>
        </p:spPr>
        <p:txBody>
          <a:bodyPr/>
          <a:lstStyle/>
          <a:p>
            <a:fld id="{1EC08E6F-7062-455E-B790-E1186509D80A}" type="slidenum">
              <a:rPr lang="ja-JP" altLang="en-US" sz="800" smtClean="0">
                <a:latin typeface="+mn-ea"/>
              </a:rPr>
              <a:pPr/>
              <a:t>24</a:t>
            </a:fld>
            <a:endParaRPr lang="ja-JP" altLang="en-US" sz="800">
              <a:latin typeface="+mn-ea"/>
            </a:endParaRPr>
          </a:p>
        </p:txBody>
      </p:sp>
      <p:pic>
        <p:nvPicPr>
          <p:cNvPr id="31" name="図 3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46577" y="1836043"/>
            <a:ext cx="3689391" cy="1537246"/>
          </a:xfrm>
          <a:prstGeom prst="rect">
            <a:avLst/>
          </a:prstGeom>
        </p:spPr>
      </p:pic>
      <p:pic>
        <p:nvPicPr>
          <p:cNvPr id="32" name="図 3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51592" y="3714883"/>
            <a:ext cx="3928618" cy="1636924"/>
          </a:xfrm>
          <a:prstGeom prst="rect">
            <a:avLst/>
          </a:prstGeom>
        </p:spPr>
      </p:pic>
      <p:pic>
        <p:nvPicPr>
          <p:cNvPr id="33" name="図 3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3441" y="1845876"/>
            <a:ext cx="3642194" cy="1517581"/>
          </a:xfrm>
          <a:prstGeom prst="rect">
            <a:avLst/>
          </a:prstGeom>
          <a:effectLst>
            <a:softEdge rad="0"/>
          </a:effectLst>
        </p:spPr>
      </p:pic>
      <p:pic>
        <p:nvPicPr>
          <p:cNvPr id="34" name="図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3960" y="3836222"/>
            <a:ext cx="3641145" cy="1517143"/>
          </a:xfrm>
          <a:prstGeom prst="rect">
            <a:avLst/>
          </a:prstGeom>
        </p:spPr>
      </p:pic>
      <p:cxnSp>
        <p:nvCxnSpPr>
          <p:cNvPr id="35" name="直線コネクタ 34"/>
          <p:cNvCxnSpPr/>
          <p:nvPr/>
        </p:nvCxnSpPr>
        <p:spPr>
          <a:xfrm>
            <a:off x="240212" y="1299980"/>
            <a:ext cx="8692444" cy="4812343"/>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83069" y="3621421"/>
            <a:ext cx="8988750" cy="12737"/>
          </a:xfrm>
          <a:prstGeom prst="line">
            <a:avLst/>
          </a:prstGeom>
          <a:ln w="28575">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80524" y="1131735"/>
            <a:ext cx="31046" cy="5128572"/>
          </a:xfrm>
          <a:prstGeom prst="line">
            <a:avLst/>
          </a:prstGeom>
          <a:ln w="28575">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p:cNvSpPr/>
          <p:nvPr/>
        </p:nvSpPr>
        <p:spPr>
          <a:xfrm>
            <a:off x="269240" y="1259839"/>
            <a:ext cx="8624723" cy="5000467"/>
          </a:xfrm>
          <a:prstGeom prst="rect">
            <a:avLst/>
          </a:prstGeom>
          <a:solidFill>
            <a:srgbClr val="E7E6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39" name="円/楕円 38"/>
          <p:cNvSpPr/>
          <p:nvPr/>
        </p:nvSpPr>
        <p:spPr>
          <a:xfrm>
            <a:off x="6941788" y="4900549"/>
            <a:ext cx="612000" cy="121320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A.M.</a:t>
            </a:r>
            <a:endParaRPr kumimoji="1" lang="ja-JP" altLang="en-US" dirty="0">
              <a:solidFill>
                <a:schemeClr val="bg1">
                  <a:lumMod val="50000"/>
                </a:schemeClr>
              </a:solidFill>
              <a:latin typeface="+mn-ea"/>
            </a:endParaRPr>
          </a:p>
        </p:txBody>
      </p:sp>
      <p:sp>
        <p:nvSpPr>
          <p:cNvPr id="41" name="円/楕円 40"/>
          <p:cNvSpPr/>
          <p:nvPr/>
        </p:nvSpPr>
        <p:spPr>
          <a:xfrm>
            <a:off x="5834432" y="4941635"/>
            <a:ext cx="612000" cy="121320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A.T.</a:t>
            </a:r>
            <a:endParaRPr kumimoji="1" lang="ja-JP" altLang="en-US" dirty="0">
              <a:solidFill>
                <a:schemeClr val="bg1">
                  <a:lumMod val="50000"/>
                </a:schemeClr>
              </a:solidFill>
              <a:latin typeface="+mn-ea"/>
            </a:endParaRPr>
          </a:p>
        </p:txBody>
      </p:sp>
      <p:sp>
        <p:nvSpPr>
          <p:cNvPr id="42" name="円/楕円 41"/>
          <p:cNvSpPr/>
          <p:nvPr/>
        </p:nvSpPr>
        <p:spPr>
          <a:xfrm>
            <a:off x="5278581" y="4934384"/>
            <a:ext cx="660400" cy="1186610"/>
          </a:xfrm>
          <a:prstGeom prst="ellipse">
            <a:avLst/>
          </a:prstGeom>
          <a:solidFill>
            <a:srgbClr val="D3EAF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M.A.</a:t>
            </a:r>
            <a:endParaRPr kumimoji="1" lang="ja-JP" altLang="en-US" dirty="0">
              <a:solidFill>
                <a:schemeClr val="bg1">
                  <a:lumMod val="50000"/>
                </a:schemeClr>
              </a:solidFill>
              <a:latin typeface="+mn-ea"/>
            </a:endParaRPr>
          </a:p>
        </p:txBody>
      </p:sp>
      <p:sp>
        <p:nvSpPr>
          <p:cNvPr id="44" name="円/楕円 43"/>
          <p:cNvSpPr/>
          <p:nvPr/>
        </p:nvSpPr>
        <p:spPr>
          <a:xfrm>
            <a:off x="4850605" y="4941635"/>
            <a:ext cx="612000" cy="1172109"/>
          </a:xfrm>
          <a:prstGeom prst="ellipse">
            <a:avLst/>
          </a:prstGeom>
          <a:solidFill>
            <a:srgbClr val="D3EAF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A.</a:t>
            </a:r>
          </a:p>
          <a:p>
            <a:pPr algn="ctr"/>
            <a:r>
              <a:rPr lang="en-US" altLang="ja-JP" dirty="0">
                <a:solidFill>
                  <a:schemeClr val="bg1">
                    <a:lumMod val="50000"/>
                  </a:schemeClr>
                </a:solidFill>
                <a:latin typeface="+mn-ea"/>
              </a:rPr>
              <a:t>K</a:t>
            </a:r>
            <a:r>
              <a:rPr kumimoji="1" lang="en-US" altLang="ja-JP" dirty="0" smtClean="0">
                <a:solidFill>
                  <a:schemeClr val="bg1">
                    <a:lumMod val="50000"/>
                  </a:schemeClr>
                </a:solidFill>
                <a:latin typeface="+mn-ea"/>
              </a:rPr>
              <a:t>.</a:t>
            </a:r>
            <a:endParaRPr kumimoji="1" lang="ja-JP" altLang="en-US" dirty="0">
              <a:solidFill>
                <a:schemeClr val="bg1">
                  <a:lumMod val="50000"/>
                </a:schemeClr>
              </a:solidFill>
              <a:latin typeface="+mn-ea"/>
            </a:endParaRPr>
          </a:p>
        </p:txBody>
      </p:sp>
      <p:sp>
        <p:nvSpPr>
          <p:cNvPr id="45" name="円/楕円 44"/>
          <p:cNvSpPr/>
          <p:nvPr/>
        </p:nvSpPr>
        <p:spPr>
          <a:xfrm>
            <a:off x="6386654" y="4927135"/>
            <a:ext cx="612000" cy="121320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Y.</a:t>
            </a:r>
            <a:r>
              <a:rPr lang="en-US" altLang="ja-JP" dirty="0">
                <a:solidFill>
                  <a:schemeClr val="bg1">
                    <a:lumMod val="50000"/>
                  </a:schemeClr>
                </a:solidFill>
                <a:latin typeface="+mn-ea"/>
              </a:rPr>
              <a:t>T</a:t>
            </a:r>
            <a:r>
              <a:rPr lang="en-US" altLang="ja-JP" dirty="0" smtClean="0">
                <a:solidFill>
                  <a:schemeClr val="bg1">
                    <a:lumMod val="50000"/>
                  </a:schemeClr>
                </a:solidFill>
                <a:latin typeface="+mn-ea"/>
              </a:rPr>
              <a:t>.</a:t>
            </a:r>
            <a:endParaRPr kumimoji="1" lang="ja-JP" altLang="en-US" dirty="0">
              <a:solidFill>
                <a:schemeClr val="bg1">
                  <a:lumMod val="50000"/>
                </a:schemeClr>
              </a:solidFill>
              <a:latin typeface="+mn-ea"/>
            </a:endParaRPr>
          </a:p>
        </p:txBody>
      </p:sp>
      <p:sp>
        <p:nvSpPr>
          <p:cNvPr id="46" name="円/楕円 45"/>
          <p:cNvSpPr/>
          <p:nvPr/>
        </p:nvSpPr>
        <p:spPr>
          <a:xfrm>
            <a:off x="7436659" y="4927135"/>
            <a:ext cx="612000" cy="1213200"/>
          </a:xfrm>
          <a:prstGeom prst="ellipse">
            <a:avLst/>
          </a:prstGeom>
          <a:solidFill>
            <a:srgbClr val="E2F0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T.</a:t>
            </a:r>
          </a:p>
          <a:p>
            <a:pPr algn="ctr"/>
            <a:r>
              <a:rPr lang="en-US" altLang="ja-JP" dirty="0" smtClean="0">
                <a:solidFill>
                  <a:schemeClr val="bg1">
                    <a:lumMod val="50000"/>
                  </a:schemeClr>
                </a:solidFill>
                <a:latin typeface="+mn-ea"/>
              </a:rPr>
              <a:t>S.</a:t>
            </a:r>
            <a:endParaRPr kumimoji="1" lang="ja-JP" altLang="en-US" dirty="0">
              <a:solidFill>
                <a:schemeClr val="bg1">
                  <a:lumMod val="50000"/>
                </a:schemeClr>
              </a:solidFill>
              <a:latin typeface="+mn-ea"/>
            </a:endParaRPr>
          </a:p>
        </p:txBody>
      </p:sp>
      <p:sp>
        <p:nvSpPr>
          <p:cNvPr id="47" name="正方形/長方形 46"/>
          <p:cNvSpPr/>
          <p:nvPr/>
        </p:nvSpPr>
        <p:spPr>
          <a:xfrm>
            <a:off x="-85398" y="1093359"/>
            <a:ext cx="800219" cy="276999"/>
          </a:xfrm>
          <a:prstGeom prst="rect">
            <a:avLst/>
          </a:prstGeom>
        </p:spPr>
        <p:txBody>
          <a:bodyPr wrap="none">
            <a:spAutoFit/>
          </a:bodyPr>
          <a:lstStyle/>
          <a:p>
            <a:pPr algn="ctr"/>
            <a:r>
              <a:rPr lang="ja-JP" altLang="en-US" sz="1200" b="1" dirty="0" smtClean="0">
                <a:solidFill>
                  <a:srgbClr val="FF0000"/>
                </a:solidFill>
                <a:latin typeface="+mn-ea"/>
              </a:rPr>
              <a:t>自信あり</a:t>
            </a:r>
            <a:endParaRPr lang="en-US" altLang="ja-JP" sz="1200" b="1" dirty="0">
              <a:solidFill>
                <a:srgbClr val="FF0000"/>
              </a:solidFill>
              <a:latin typeface="+mn-ea"/>
            </a:endParaRPr>
          </a:p>
        </p:txBody>
      </p:sp>
      <p:sp>
        <p:nvSpPr>
          <p:cNvPr id="48" name="正方形/長方形 47"/>
          <p:cNvSpPr/>
          <p:nvPr/>
        </p:nvSpPr>
        <p:spPr>
          <a:xfrm>
            <a:off x="8358633" y="6086904"/>
            <a:ext cx="800219" cy="276999"/>
          </a:xfrm>
          <a:prstGeom prst="rect">
            <a:avLst/>
          </a:prstGeom>
        </p:spPr>
        <p:txBody>
          <a:bodyPr wrap="none">
            <a:spAutoFit/>
          </a:bodyPr>
          <a:lstStyle/>
          <a:p>
            <a:pPr algn="ctr"/>
            <a:r>
              <a:rPr lang="ja-JP" altLang="en-US" sz="1200" b="1" dirty="0" smtClean="0">
                <a:solidFill>
                  <a:srgbClr val="FF0000"/>
                </a:solidFill>
                <a:latin typeface="+mn-ea"/>
              </a:rPr>
              <a:t>自信なし</a:t>
            </a:r>
            <a:endParaRPr lang="en-US" altLang="ja-JP" sz="1200" b="1" dirty="0">
              <a:solidFill>
                <a:srgbClr val="FF0000"/>
              </a:solidFill>
              <a:latin typeface="+mn-ea"/>
            </a:endParaRPr>
          </a:p>
        </p:txBody>
      </p:sp>
      <p:sp>
        <p:nvSpPr>
          <p:cNvPr id="49" name="円/楕円 48"/>
          <p:cNvSpPr/>
          <p:nvPr/>
        </p:nvSpPr>
        <p:spPr>
          <a:xfrm>
            <a:off x="1557235" y="1269294"/>
            <a:ext cx="660400" cy="1186610"/>
          </a:xfrm>
          <a:prstGeom prst="ellipse">
            <a:avLst/>
          </a:prstGeom>
          <a:solidFill>
            <a:srgbClr val="FFE5E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G.K.</a:t>
            </a:r>
            <a:endParaRPr kumimoji="1" lang="ja-JP" altLang="en-US" dirty="0">
              <a:solidFill>
                <a:schemeClr val="bg1">
                  <a:lumMod val="50000"/>
                </a:schemeClr>
              </a:solidFill>
              <a:latin typeface="+mn-ea"/>
            </a:endParaRPr>
          </a:p>
        </p:txBody>
      </p:sp>
      <p:sp>
        <p:nvSpPr>
          <p:cNvPr id="51" name="円/楕円 50"/>
          <p:cNvSpPr/>
          <p:nvPr/>
        </p:nvSpPr>
        <p:spPr>
          <a:xfrm>
            <a:off x="2792891" y="1545262"/>
            <a:ext cx="555835" cy="1186610"/>
          </a:xfrm>
          <a:prstGeom prst="ellipse">
            <a:avLst/>
          </a:prstGeom>
          <a:solidFill>
            <a:srgbClr val="FFE5E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Y.M.</a:t>
            </a:r>
            <a:endParaRPr kumimoji="1" lang="ja-JP" altLang="en-US" dirty="0">
              <a:solidFill>
                <a:schemeClr val="bg1">
                  <a:lumMod val="50000"/>
                </a:schemeClr>
              </a:solidFill>
              <a:latin typeface="+mn-ea"/>
            </a:endParaRPr>
          </a:p>
        </p:txBody>
      </p:sp>
      <p:sp>
        <p:nvSpPr>
          <p:cNvPr id="53" name="円/楕円 52"/>
          <p:cNvSpPr/>
          <p:nvPr/>
        </p:nvSpPr>
        <p:spPr>
          <a:xfrm rot="502961">
            <a:off x="1083652" y="1826870"/>
            <a:ext cx="660400" cy="1186610"/>
          </a:xfrm>
          <a:prstGeom prst="ellipse">
            <a:avLst/>
          </a:prstGeom>
          <a:solidFill>
            <a:srgbClr val="FFE5E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solidFill>
                  <a:schemeClr val="bg1">
                    <a:lumMod val="50000"/>
                  </a:schemeClr>
                </a:solidFill>
                <a:latin typeface="+mn-ea"/>
              </a:rPr>
              <a:t>S</a:t>
            </a:r>
            <a:r>
              <a:rPr kumimoji="1" lang="en-US" altLang="ja-JP" dirty="0" smtClean="0">
                <a:solidFill>
                  <a:schemeClr val="bg1">
                    <a:lumMod val="50000"/>
                  </a:schemeClr>
                </a:solidFill>
                <a:latin typeface="+mn-ea"/>
              </a:rPr>
              <a:t>.T.</a:t>
            </a:r>
            <a:endParaRPr kumimoji="1" lang="ja-JP" altLang="en-US" dirty="0">
              <a:solidFill>
                <a:schemeClr val="bg1">
                  <a:lumMod val="50000"/>
                </a:schemeClr>
              </a:solidFill>
              <a:latin typeface="+mn-ea"/>
            </a:endParaRPr>
          </a:p>
        </p:txBody>
      </p:sp>
      <p:sp>
        <p:nvSpPr>
          <p:cNvPr id="55" name="円/楕円 54"/>
          <p:cNvSpPr/>
          <p:nvPr/>
        </p:nvSpPr>
        <p:spPr>
          <a:xfrm>
            <a:off x="2290068" y="3153005"/>
            <a:ext cx="610179" cy="1419102"/>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W.S.</a:t>
            </a:r>
            <a:endParaRPr kumimoji="1" lang="ja-JP" altLang="en-US" dirty="0">
              <a:solidFill>
                <a:schemeClr val="bg1">
                  <a:lumMod val="50000"/>
                </a:schemeClr>
              </a:solidFill>
              <a:latin typeface="+mn-ea"/>
            </a:endParaRPr>
          </a:p>
        </p:txBody>
      </p:sp>
      <p:sp>
        <p:nvSpPr>
          <p:cNvPr id="58" name="円/楕円 57"/>
          <p:cNvSpPr/>
          <p:nvPr/>
        </p:nvSpPr>
        <p:spPr>
          <a:xfrm>
            <a:off x="1289282" y="3045348"/>
            <a:ext cx="660400" cy="1186610"/>
          </a:xfrm>
          <a:prstGeom prst="ellipse">
            <a:avLst/>
          </a:prstGeom>
          <a:solidFill>
            <a:schemeClr val="accent4">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H.</a:t>
            </a:r>
            <a:r>
              <a:rPr lang="en-US" altLang="ja-JP" dirty="0" smtClean="0">
                <a:solidFill>
                  <a:schemeClr val="bg1">
                    <a:lumMod val="50000"/>
                  </a:schemeClr>
                </a:solidFill>
                <a:latin typeface="+mn-ea"/>
              </a:rPr>
              <a:t>S.</a:t>
            </a:r>
            <a:endParaRPr kumimoji="1" lang="ja-JP" altLang="en-US" dirty="0">
              <a:solidFill>
                <a:schemeClr val="bg1">
                  <a:lumMod val="50000"/>
                </a:schemeClr>
              </a:solidFill>
              <a:latin typeface="+mn-ea"/>
            </a:endParaRPr>
          </a:p>
        </p:txBody>
      </p:sp>
      <p:sp>
        <p:nvSpPr>
          <p:cNvPr id="60" name="正方形/長方形 59"/>
          <p:cNvSpPr/>
          <p:nvPr/>
        </p:nvSpPr>
        <p:spPr>
          <a:xfrm>
            <a:off x="717594" y="1391025"/>
            <a:ext cx="3265599" cy="196960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dirty="0">
                <a:solidFill>
                  <a:schemeClr val="tx1"/>
                </a:solidFill>
                <a:latin typeface="+mn-ea"/>
              </a:rPr>
              <a:t>◆</a:t>
            </a:r>
            <a:r>
              <a:rPr lang="ja-JP" altLang="en-US" sz="900" b="1" dirty="0" smtClean="0">
                <a:solidFill>
                  <a:schemeClr val="tx1"/>
                </a:solidFill>
                <a:latin typeface="+mn-ea"/>
              </a:rPr>
              <a:t>コントローラー用◆</a:t>
            </a:r>
            <a:endParaRPr lang="en-US" altLang="ja-JP" sz="900" b="1" dirty="0" smtClean="0">
              <a:solidFill>
                <a:schemeClr val="tx1"/>
              </a:solidFill>
              <a:latin typeface="+mn-ea"/>
            </a:endParaRPr>
          </a:p>
          <a:p>
            <a:r>
              <a:rPr lang="ja-JP" altLang="en-US" sz="900" b="1" dirty="0" smtClean="0">
                <a:solidFill>
                  <a:schemeClr val="accent5">
                    <a:lumMod val="75000"/>
                  </a:schemeClr>
                </a:solidFill>
                <a:latin typeface="+mn-ea"/>
              </a:rPr>
              <a:t>教える</a:t>
            </a:r>
            <a:r>
              <a:rPr lang="ja-JP" altLang="en-US" sz="900" b="1" dirty="0">
                <a:solidFill>
                  <a:schemeClr val="accent5">
                    <a:lumMod val="75000"/>
                  </a:schemeClr>
                </a:solidFill>
                <a:latin typeface="+mn-ea"/>
              </a:rPr>
              <a:t>相手を否定する言い回しや態度をとる</a:t>
            </a:r>
          </a:p>
          <a:p>
            <a:r>
              <a:rPr lang="ja-JP" altLang="en-US" sz="900" b="1" dirty="0" smtClean="0">
                <a:solidFill>
                  <a:schemeClr val="accent6">
                    <a:lumMod val="75000"/>
                  </a:schemeClr>
                </a:solidFill>
                <a:latin typeface="+mn-ea"/>
              </a:rPr>
              <a:t>理論的というよりも、感情的な言い方や伝え方をする</a:t>
            </a:r>
            <a:endParaRPr lang="en-US" altLang="ja-JP" sz="900" b="1" dirty="0" smtClean="0">
              <a:solidFill>
                <a:schemeClr val="accent6">
                  <a:lumMod val="75000"/>
                </a:schemeClr>
              </a:solidFill>
              <a:latin typeface="+mn-ea"/>
            </a:endParaRPr>
          </a:p>
          <a:p>
            <a:r>
              <a:rPr lang="ja-JP" altLang="en-US" sz="900" b="1" dirty="0" smtClean="0">
                <a:solidFill>
                  <a:schemeClr val="accent1">
                    <a:lumMod val="75000"/>
                  </a:schemeClr>
                </a:solidFill>
                <a:latin typeface="+mn-ea"/>
              </a:rPr>
              <a:t>ロジックや順序立てが得意ではなく、若干話が回りくどい</a:t>
            </a:r>
          </a:p>
          <a:p>
            <a:r>
              <a:rPr lang="ja-JP" altLang="en-US" sz="900" b="1" dirty="0" smtClean="0">
                <a:solidFill>
                  <a:schemeClr val="bg1">
                    <a:lumMod val="50000"/>
                  </a:schemeClr>
                </a:solidFill>
                <a:latin typeface="+mn-ea"/>
              </a:rPr>
              <a:t>他者と比較して、成果・成績を競争させ煽る</a:t>
            </a:r>
            <a:endParaRPr lang="en-US" altLang="ja-JP" sz="900" b="1" dirty="0" smtClean="0">
              <a:solidFill>
                <a:schemeClr val="bg1">
                  <a:lumMod val="50000"/>
                </a:schemeClr>
              </a:solidFill>
              <a:latin typeface="+mn-ea"/>
            </a:endParaRPr>
          </a:p>
          <a:p>
            <a:r>
              <a:rPr lang="ja-JP" altLang="en-US" sz="900" b="1" dirty="0">
                <a:solidFill>
                  <a:schemeClr val="accent2">
                    <a:lumMod val="50000"/>
                  </a:schemeClr>
                </a:solidFill>
                <a:latin typeface="+mn-ea"/>
              </a:rPr>
              <a:t>一方的で、自分の方が教える相手よりも威力や権力を持っているように</a:t>
            </a:r>
            <a:r>
              <a:rPr lang="ja-JP" altLang="en-US" sz="900" b="1" dirty="0" smtClean="0">
                <a:solidFill>
                  <a:schemeClr val="accent2">
                    <a:lumMod val="50000"/>
                  </a:schemeClr>
                </a:solidFill>
                <a:latin typeface="+mn-ea"/>
              </a:rPr>
              <a:t>振舞う</a:t>
            </a:r>
            <a:endParaRPr lang="en-US" altLang="ja-JP" sz="900" b="1" dirty="0">
              <a:solidFill>
                <a:schemeClr val="accent2">
                  <a:lumMod val="50000"/>
                </a:schemeClr>
              </a:solidFill>
              <a:latin typeface="+mn-ea"/>
            </a:endParaRPr>
          </a:p>
        </p:txBody>
      </p:sp>
      <p:sp>
        <p:nvSpPr>
          <p:cNvPr id="65" name="正方形/長方形 64"/>
          <p:cNvSpPr/>
          <p:nvPr/>
        </p:nvSpPr>
        <p:spPr>
          <a:xfrm>
            <a:off x="716585" y="3789780"/>
            <a:ext cx="3265599" cy="215625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dirty="0" smtClean="0">
                <a:solidFill>
                  <a:schemeClr val="tx1"/>
                </a:solidFill>
                <a:latin typeface="+mn-ea"/>
              </a:rPr>
              <a:t>◆プロモーター用◆</a:t>
            </a:r>
            <a:endParaRPr lang="en-US" altLang="ja-JP" sz="900" b="1" dirty="0" smtClean="0">
              <a:solidFill>
                <a:schemeClr val="accent5">
                  <a:lumMod val="75000"/>
                </a:schemeClr>
              </a:solidFill>
              <a:latin typeface="+mn-ea"/>
            </a:endParaRPr>
          </a:p>
          <a:p>
            <a:r>
              <a:rPr lang="ja-JP" altLang="en-US" sz="900" b="1" dirty="0" smtClean="0">
                <a:solidFill>
                  <a:schemeClr val="accent5">
                    <a:lumMod val="75000"/>
                  </a:schemeClr>
                </a:solidFill>
                <a:latin typeface="+mn-ea"/>
              </a:rPr>
              <a:t>教える</a:t>
            </a:r>
            <a:r>
              <a:rPr lang="ja-JP" altLang="en-US" sz="900" b="1" dirty="0">
                <a:solidFill>
                  <a:schemeClr val="accent5">
                    <a:lumMod val="75000"/>
                  </a:schemeClr>
                </a:solidFill>
                <a:latin typeface="+mn-ea"/>
              </a:rPr>
              <a:t>相手を否定する言い回しや態度を</a:t>
            </a:r>
            <a:r>
              <a:rPr lang="ja-JP" altLang="en-US" sz="900" b="1" dirty="0" smtClean="0">
                <a:solidFill>
                  <a:schemeClr val="accent5">
                    <a:lumMod val="75000"/>
                  </a:schemeClr>
                </a:solidFill>
                <a:latin typeface="+mn-ea"/>
              </a:rPr>
              <a:t>とる</a:t>
            </a:r>
            <a:endParaRPr lang="en-US" altLang="ja-JP" sz="900" b="1" dirty="0" smtClean="0">
              <a:solidFill>
                <a:srgbClr val="FB95CD"/>
              </a:solidFill>
              <a:latin typeface="+mn-ea"/>
            </a:endParaRPr>
          </a:p>
          <a:p>
            <a:r>
              <a:rPr lang="ja-JP" altLang="en-US" sz="900" b="1" dirty="0">
                <a:solidFill>
                  <a:srgbClr val="7030A0"/>
                </a:solidFill>
                <a:latin typeface="+mn-ea"/>
              </a:rPr>
              <a:t>自分が学びたかった内容と違って</a:t>
            </a:r>
            <a:r>
              <a:rPr lang="ja-JP" altLang="en-US" sz="900" b="1" dirty="0" smtClean="0">
                <a:solidFill>
                  <a:srgbClr val="7030A0"/>
                </a:solidFill>
                <a:latin typeface="+mn-ea"/>
              </a:rPr>
              <a:t>いた</a:t>
            </a:r>
            <a:endParaRPr lang="ja-JP" altLang="en-US" sz="900" b="1" dirty="0">
              <a:solidFill>
                <a:schemeClr val="tx1">
                  <a:lumMod val="95000"/>
                  <a:lumOff val="5000"/>
                </a:schemeClr>
              </a:solidFill>
              <a:latin typeface="+mn-ea"/>
            </a:endParaRPr>
          </a:p>
          <a:p>
            <a:r>
              <a:rPr lang="ja-JP" altLang="en-US" sz="900" b="1" dirty="0" smtClean="0">
                <a:solidFill>
                  <a:schemeClr val="accent6">
                    <a:lumMod val="75000"/>
                  </a:schemeClr>
                </a:solidFill>
                <a:latin typeface="+mn-ea"/>
              </a:rPr>
              <a:t>理論的</a:t>
            </a:r>
            <a:r>
              <a:rPr lang="ja-JP" altLang="en-US" sz="900" b="1" dirty="0">
                <a:solidFill>
                  <a:schemeClr val="accent6">
                    <a:lumMod val="75000"/>
                  </a:schemeClr>
                </a:solidFill>
                <a:latin typeface="+mn-ea"/>
              </a:rPr>
              <a:t>というよりも、感情的な言い方や伝え方を</a:t>
            </a:r>
            <a:r>
              <a:rPr lang="ja-JP" altLang="en-US" sz="900" b="1" dirty="0" smtClean="0">
                <a:solidFill>
                  <a:schemeClr val="accent6">
                    <a:lumMod val="75000"/>
                  </a:schemeClr>
                </a:solidFill>
                <a:latin typeface="+mn-ea"/>
              </a:rPr>
              <a:t>する</a:t>
            </a:r>
            <a:endParaRPr lang="en-US" altLang="ja-JP" sz="900" b="1" dirty="0">
              <a:solidFill>
                <a:schemeClr val="accent6">
                  <a:lumMod val="75000"/>
                </a:schemeClr>
              </a:solidFill>
              <a:latin typeface="+mn-ea"/>
            </a:endParaRPr>
          </a:p>
          <a:p>
            <a:r>
              <a:rPr lang="ja-JP" altLang="en-US" sz="900" b="1" dirty="0">
                <a:solidFill>
                  <a:schemeClr val="accent1">
                    <a:lumMod val="75000"/>
                  </a:schemeClr>
                </a:solidFill>
                <a:latin typeface="+mn-ea"/>
              </a:rPr>
              <a:t>ロジックや順序立てが得意ではなく、若干話が</a:t>
            </a:r>
            <a:r>
              <a:rPr lang="ja-JP" altLang="en-US" sz="900" b="1" dirty="0" smtClean="0">
                <a:solidFill>
                  <a:schemeClr val="accent1">
                    <a:lumMod val="75000"/>
                  </a:schemeClr>
                </a:solidFill>
                <a:latin typeface="+mn-ea"/>
              </a:rPr>
              <a:t>回りくどい</a:t>
            </a:r>
            <a:endParaRPr lang="en-US" altLang="ja-JP" sz="900" b="1" dirty="0" smtClean="0">
              <a:solidFill>
                <a:schemeClr val="accent6">
                  <a:lumMod val="75000"/>
                </a:schemeClr>
              </a:solidFill>
              <a:latin typeface="+mn-ea"/>
            </a:endParaRPr>
          </a:p>
          <a:p>
            <a:r>
              <a:rPr lang="ja-JP" altLang="en-US" sz="900" b="1" dirty="0">
                <a:solidFill>
                  <a:srgbClr val="FF0000"/>
                </a:solidFill>
                <a:latin typeface="+mn-ea"/>
              </a:rPr>
              <a:t>教える相手への思いやるような言葉遣いや配慮が足りない</a:t>
            </a:r>
          </a:p>
          <a:p>
            <a:r>
              <a:rPr lang="ja-JP" altLang="en-US" sz="900" b="1" dirty="0">
                <a:solidFill>
                  <a:srgbClr val="CC99FF"/>
                </a:solidFill>
                <a:latin typeface="+mn-ea"/>
              </a:rPr>
              <a:t>良い</a:t>
            </a:r>
            <a:r>
              <a:rPr lang="ja-JP" altLang="en-US" sz="900" b="1" dirty="0" err="1">
                <a:solidFill>
                  <a:srgbClr val="CC99FF"/>
                </a:solidFill>
                <a:latin typeface="+mn-ea"/>
              </a:rPr>
              <a:t>悪いの</a:t>
            </a:r>
            <a:r>
              <a:rPr lang="ja-JP" altLang="en-US" sz="900" b="1" dirty="0">
                <a:solidFill>
                  <a:srgbClr val="CC99FF"/>
                </a:solidFill>
                <a:latin typeface="+mn-ea"/>
              </a:rPr>
              <a:t>意思表示はハッキリしているが、その理由についてはあまり触れない</a:t>
            </a:r>
          </a:p>
          <a:p>
            <a:r>
              <a:rPr lang="ja-JP" altLang="en-US" sz="900" b="1" dirty="0" smtClean="0">
                <a:solidFill>
                  <a:schemeClr val="bg1">
                    <a:lumMod val="50000"/>
                  </a:schemeClr>
                </a:solidFill>
                <a:latin typeface="+mn-ea"/>
              </a:rPr>
              <a:t>他者</a:t>
            </a:r>
            <a:r>
              <a:rPr lang="ja-JP" altLang="en-US" sz="900" b="1" dirty="0">
                <a:solidFill>
                  <a:schemeClr val="bg1">
                    <a:lumMod val="50000"/>
                  </a:schemeClr>
                </a:solidFill>
                <a:latin typeface="+mn-ea"/>
              </a:rPr>
              <a:t>と比較して、成果・成績を競争させ煽る</a:t>
            </a:r>
          </a:p>
          <a:p>
            <a:r>
              <a:rPr lang="ja-JP" altLang="en-US" sz="900" b="1" dirty="0" smtClean="0">
                <a:solidFill>
                  <a:schemeClr val="accent2">
                    <a:lumMod val="50000"/>
                  </a:schemeClr>
                </a:solidFill>
                <a:latin typeface="+mn-ea"/>
              </a:rPr>
              <a:t>一方的</a:t>
            </a:r>
            <a:r>
              <a:rPr lang="ja-JP" altLang="en-US" sz="900" b="1" dirty="0">
                <a:solidFill>
                  <a:schemeClr val="accent2">
                    <a:lumMod val="50000"/>
                  </a:schemeClr>
                </a:solidFill>
                <a:latin typeface="+mn-ea"/>
              </a:rPr>
              <a:t>で、自分の方が教える相手よりも威力や権力を持っているように</a:t>
            </a:r>
            <a:r>
              <a:rPr lang="ja-JP" altLang="en-US" sz="900" b="1" dirty="0" smtClean="0">
                <a:solidFill>
                  <a:schemeClr val="accent2">
                    <a:lumMod val="50000"/>
                  </a:schemeClr>
                </a:solidFill>
                <a:latin typeface="+mn-ea"/>
              </a:rPr>
              <a:t>振舞う</a:t>
            </a:r>
            <a:endParaRPr lang="en-US" altLang="ja-JP" sz="900" b="1" dirty="0" smtClean="0">
              <a:solidFill>
                <a:schemeClr val="accent2">
                  <a:lumMod val="50000"/>
                </a:schemeClr>
              </a:solidFill>
              <a:latin typeface="+mn-ea"/>
            </a:endParaRPr>
          </a:p>
          <a:p>
            <a:r>
              <a:rPr lang="ja-JP" altLang="en-US" sz="900" b="1" dirty="0">
                <a:solidFill>
                  <a:schemeClr val="accent4">
                    <a:lumMod val="75000"/>
                  </a:schemeClr>
                </a:solidFill>
                <a:latin typeface="+mn-ea"/>
              </a:rPr>
              <a:t>手厚いコミュニケーションをとったり、話が脱線することが</a:t>
            </a:r>
            <a:r>
              <a:rPr lang="ja-JP" altLang="en-US" sz="900" b="1" dirty="0" smtClean="0">
                <a:solidFill>
                  <a:schemeClr val="accent4">
                    <a:lumMod val="75000"/>
                  </a:schemeClr>
                </a:solidFill>
                <a:latin typeface="+mn-ea"/>
              </a:rPr>
              <a:t>多い</a:t>
            </a:r>
            <a:endParaRPr lang="en-US" altLang="ja-JP" sz="900" b="1" dirty="0" smtClean="0">
              <a:solidFill>
                <a:schemeClr val="accent4">
                  <a:lumMod val="75000"/>
                </a:schemeClr>
              </a:solidFill>
              <a:latin typeface="+mn-ea"/>
            </a:endParaRPr>
          </a:p>
        </p:txBody>
      </p:sp>
      <p:sp>
        <p:nvSpPr>
          <p:cNvPr id="50" name="円/楕円 49"/>
          <p:cNvSpPr/>
          <p:nvPr/>
        </p:nvSpPr>
        <p:spPr>
          <a:xfrm rot="21326677">
            <a:off x="8132919" y="2122789"/>
            <a:ext cx="534542" cy="2412958"/>
          </a:xfrm>
          <a:prstGeom prst="ellipse">
            <a:avLst/>
          </a:prstGeom>
          <a:solidFill>
            <a:srgbClr val="D3EAF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bg1">
                    <a:lumMod val="50000"/>
                  </a:schemeClr>
                </a:solidFill>
                <a:latin typeface="+mn-ea"/>
              </a:rPr>
              <a:t>Y.A.</a:t>
            </a:r>
            <a:endParaRPr kumimoji="1" lang="ja-JP" altLang="en-US" dirty="0">
              <a:solidFill>
                <a:schemeClr val="bg1">
                  <a:lumMod val="50000"/>
                </a:schemeClr>
              </a:solidFill>
              <a:latin typeface="+mn-ea"/>
            </a:endParaRPr>
          </a:p>
        </p:txBody>
      </p:sp>
      <p:sp>
        <p:nvSpPr>
          <p:cNvPr id="64" name="正方形/長方形 63"/>
          <p:cNvSpPr/>
          <p:nvPr/>
        </p:nvSpPr>
        <p:spPr>
          <a:xfrm>
            <a:off x="5141659" y="1120917"/>
            <a:ext cx="3265599" cy="242089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dirty="0" smtClean="0">
                <a:solidFill>
                  <a:schemeClr val="tx1"/>
                </a:solidFill>
                <a:latin typeface="+mn-ea"/>
              </a:rPr>
              <a:t>◆アナライザー用◆</a:t>
            </a:r>
            <a:endParaRPr lang="en-US" altLang="ja-JP" sz="900" b="1" dirty="0" smtClean="0">
              <a:solidFill>
                <a:schemeClr val="accent5">
                  <a:lumMod val="75000"/>
                </a:schemeClr>
              </a:solidFill>
              <a:latin typeface="+mn-ea"/>
            </a:endParaRPr>
          </a:p>
          <a:p>
            <a:r>
              <a:rPr lang="ja-JP" altLang="en-US" sz="900" b="1" dirty="0" smtClean="0">
                <a:solidFill>
                  <a:schemeClr val="accent5">
                    <a:lumMod val="75000"/>
                  </a:schemeClr>
                </a:solidFill>
                <a:latin typeface="+mn-ea"/>
              </a:rPr>
              <a:t>教える</a:t>
            </a:r>
            <a:r>
              <a:rPr lang="ja-JP" altLang="en-US" sz="900" b="1" dirty="0">
                <a:solidFill>
                  <a:schemeClr val="accent5">
                    <a:lumMod val="75000"/>
                  </a:schemeClr>
                </a:solidFill>
                <a:latin typeface="+mn-ea"/>
              </a:rPr>
              <a:t>相手を否定する言い回しや態度を</a:t>
            </a:r>
            <a:r>
              <a:rPr lang="ja-JP" altLang="en-US" sz="900" b="1" dirty="0" smtClean="0">
                <a:solidFill>
                  <a:schemeClr val="accent5">
                    <a:lumMod val="75000"/>
                  </a:schemeClr>
                </a:solidFill>
                <a:latin typeface="+mn-ea"/>
              </a:rPr>
              <a:t>とる</a:t>
            </a:r>
            <a:endParaRPr lang="en-US" altLang="ja-JP" sz="900" b="1" dirty="0" smtClean="0">
              <a:solidFill>
                <a:srgbClr val="FB95CD"/>
              </a:solidFill>
              <a:latin typeface="+mn-ea"/>
            </a:endParaRPr>
          </a:p>
          <a:p>
            <a:r>
              <a:rPr lang="ja-JP" altLang="en-US" sz="900" b="1" dirty="0" smtClean="0">
                <a:solidFill>
                  <a:schemeClr val="accent1">
                    <a:lumMod val="75000"/>
                  </a:schemeClr>
                </a:solidFill>
                <a:latin typeface="+mn-ea"/>
              </a:rPr>
              <a:t>ロジック</a:t>
            </a:r>
            <a:r>
              <a:rPr lang="ja-JP" altLang="en-US" sz="900" b="1" dirty="0">
                <a:solidFill>
                  <a:schemeClr val="accent1">
                    <a:lumMod val="75000"/>
                  </a:schemeClr>
                </a:solidFill>
                <a:latin typeface="+mn-ea"/>
              </a:rPr>
              <a:t>や順序立てが得意ではなく、若干話が回りくどい</a:t>
            </a:r>
          </a:p>
          <a:p>
            <a:r>
              <a:rPr lang="ja-JP" altLang="en-US" sz="900" b="1" dirty="0">
                <a:solidFill>
                  <a:srgbClr val="FFC000"/>
                </a:solidFill>
                <a:latin typeface="+mn-ea"/>
              </a:rPr>
              <a:t>これをやることの意義までは特に</a:t>
            </a:r>
            <a:r>
              <a:rPr lang="ja-JP" altLang="en-US" sz="900" b="1" dirty="0" smtClean="0">
                <a:solidFill>
                  <a:srgbClr val="FFC000"/>
                </a:solidFill>
                <a:latin typeface="+mn-ea"/>
              </a:rPr>
              <a:t>触れない</a:t>
            </a:r>
            <a:endParaRPr lang="en-US" altLang="ja-JP" sz="900" b="1" dirty="0" smtClean="0">
              <a:solidFill>
                <a:srgbClr val="FFC000"/>
              </a:solidFill>
              <a:latin typeface="+mn-ea"/>
            </a:endParaRPr>
          </a:p>
          <a:p>
            <a:r>
              <a:rPr lang="ja-JP" altLang="en-US" sz="900" b="1" dirty="0">
                <a:solidFill>
                  <a:srgbClr val="00B0F0"/>
                </a:solidFill>
                <a:latin typeface="+mn-ea"/>
              </a:rPr>
              <a:t>習得が不十分だとしても、多少であれば教えるペースを落とさず</a:t>
            </a:r>
            <a:r>
              <a:rPr lang="ja-JP" altLang="en-US" sz="900" b="1" dirty="0" smtClean="0">
                <a:solidFill>
                  <a:srgbClr val="00B0F0"/>
                </a:solidFill>
                <a:latin typeface="+mn-ea"/>
              </a:rPr>
              <a:t>進める</a:t>
            </a:r>
            <a:endParaRPr lang="ja-JP" altLang="en-US" sz="900" b="1" dirty="0">
              <a:solidFill>
                <a:srgbClr val="00B0F0"/>
              </a:solidFill>
              <a:latin typeface="+mn-ea"/>
            </a:endParaRPr>
          </a:p>
          <a:p>
            <a:r>
              <a:rPr lang="ja-JP" altLang="en-US" sz="900" b="1" dirty="0">
                <a:solidFill>
                  <a:srgbClr val="CC99FF"/>
                </a:solidFill>
                <a:latin typeface="+mn-ea"/>
              </a:rPr>
              <a:t>良い</a:t>
            </a:r>
            <a:r>
              <a:rPr lang="ja-JP" altLang="en-US" sz="900" b="1" dirty="0" err="1">
                <a:solidFill>
                  <a:srgbClr val="CC99FF"/>
                </a:solidFill>
                <a:latin typeface="+mn-ea"/>
              </a:rPr>
              <a:t>悪いの</a:t>
            </a:r>
            <a:r>
              <a:rPr lang="ja-JP" altLang="en-US" sz="900" b="1" dirty="0">
                <a:solidFill>
                  <a:srgbClr val="CC99FF"/>
                </a:solidFill>
                <a:latin typeface="+mn-ea"/>
              </a:rPr>
              <a:t>意思表示はハッキリしているが、その理由についてはあまり触れない</a:t>
            </a:r>
          </a:p>
          <a:p>
            <a:r>
              <a:rPr lang="ja-JP" altLang="en-US" sz="900" b="1" dirty="0">
                <a:solidFill>
                  <a:schemeClr val="bg1">
                    <a:lumMod val="50000"/>
                  </a:schemeClr>
                </a:solidFill>
                <a:latin typeface="+mn-ea"/>
              </a:rPr>
              <a:t>他者と比較して、成果・成績を競争させ煽る</a:t>
            </a:r>
          </a:p>
          <a:p>
            <a:r>
              <a:rPr lang="ja-JP" altLang="en-US" sz="900" b="1" dirty="0">
                <a:solidFill>
                  <a:srgbClr val="FF0000"/>
                </a:solidFill>
                <a:latin typeface="+mn-ea"/>
              </a:rPr>
              <a:t>教える相手への思いやるような言葉遣いや配慮が足りない</a:t>
            </a:r>
          </a:p>
          <a:p>
            <a:r>
              <a:rPr lang="ja-JP" altLang="en-US" sz="900" b="1" dirty="0">
                <a:solidFill>
                  <a:schemeClr val="accent2">
                    <a:lumMod val="50000"/>
                  </a:schemeClr>
                </a:solidFill>
                <a:latin typeface="+mn-ea"/>
              </a:rPr>
              <a:t>一方的で、自分の方が教える相手よりも威力や権力を持っているように</a:t>
            </a:r>
            <a:r>
              <a:rPr lang="ja-JP" altLang="en-US" sz="900" b="1" dirty="0" smtClean="0">
                <a:solidFill>
                  <a:schemeClr val="accent2">
                    <a:lumMod val="50000"/>
                  </a:schemeClr>
                </a:solidFill>
                <a:latin typeface="+mn-ea"/>
              </a:rPr>
              <a:t>振舞う</a:t>
            </a:r>
            <a:endParaRPr lang="en-US" altLang="ja-JP" sz="900" b="1" dirty="0" smtClean="0">
              <a:solidFill>
                <a:schemeClr val="accent2">
                  <a:lumMod val="50000"/>
                </a:schemeClr>
              </a:solidFill>
              <a:latin typeface="+mn-ea"/>
            </a:endParaRPr>
          </a:p>
          <a:p>
            <a:r>
              <a:rPr lang="ja-JP" altLang="en-US" sz="900" b="1" dirty="0">
                <a:solidFill>
                  <a:schemeClr val="accent4">
                    <a:lumMod val="75000"/>
                  </a:schemeClr>
                </a:solidFill>
                <a:latin typeface="+mn-ea"/>
              </a:rPr>
              <a:t>手厚いコミュニケーションをとったり、話が脱線することが</a:t>
            </a:r>
            <a:r>
              <a:rPr lang="ja-JP" altLang="en-US" sz="900" b="1" dirty="0" smtClean="0">
                <a:solidFill>
                  <a:schemeClr val="accent4">
                    <a:lumMod val="75000"/>
                  </a:schemeClr>
                </a:solidFill>
                <a:latin typeface="+mn-ea"/>
              </a:rPr>
              <a:t>多い</a:t>
            </a:r>
            <a:endParaRPr lang="en-US" altLang="ja-JP" sz="900" b="1" dirty="0">
              <a:solidFill>
                <a:schemeClr val="accent4">
                  <a:lumMod val="75000"/>
                </a:schemeClr>
              </a:solidFill>
              <a:latin typeface="+mn-ea"/>
            </a:endParaRPr>
          </a:p>
        </p:txBody>
      </p:sp>
      <p:sp>
        <p:nvSpPr>
          <p:cNvPr id="66" name="正方形/長方形 65"/>
          <p:cNvSpPr/>
          <p:nvPr/>
        </p:nvSpPr>
        <p:spPr>
          <a:xfrm>
            <a:off x="5134591" y="3785612"/>
            <a:ext cx="3265599" cy="216490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b="1" dirty="0" smtClean="0">
                <a:solidFill>
                  <a:schemeClr val="tx1"/>
                </a:solidFill>
                <a:latin typeface="+mn-ea"/>
              </a:rPr>
              <a:t>◆</a:t>
            </a:r>
            <a:r>
              <a:rPr lang="ja-JP" altLang="en-US" sz="900" b="1" dirty="0">
                <a:solidFill>
                  <a:schemeClr val="tx1"/>
                </a:solidFill>
                <a:latin typeface="+mn-ea"/>
              </a:rPr>
              <a:t>サポーター</a:t>
            </a:r>
            <a:r>
              <a:rPr lang="ja-JP" altLang="en-US" sz="900" b="1" dirty="0" smtClean="0">
                <a:solidFill>
                  <a:schemeClr val="tx1"/>
                </a:solidFill>
                <a:latin typeface="+mn-ea"/>
              </a:rPr>
              <a:t>用◆</a:t>
            </a:r>
            <a:endParaRPr lang="en-US" altLang="ja-JP" sz="900" b="1" dirty="0" smtClean="0">
              <a:solidFill>
                <a:schemeClr val="accent5">
                  <a:lumMod val="75000"/>
                </a:schemeClr>
              </a:solidFill>
              <a:latin typeface="+mn-ea"/>
            </a:endParaRPr>
          </a:p>
          <a:p>
            <a:r>
              <a:rPr lang="ja-JP" altLang="en-US" sz="900" b="1" dirty="0" smtClean="0">
                <a:solidFill>
                  <a:schemeClr val="accent5">
                    <a:lumMod val="75000"/>
                  </a:schemeClr>
                </a:solidFill>
                <a:latin typeface="+mn-ea"/>
              </a:rPr>
              <a:t>教える</a:t>
            </a:r>
            <a:r>
              <a:rPr lang="ja-JP" altLang="en-US" sz="900" b="1" dirty="0">
                <a:solidFill>
                  <a:schemeClr val="accent5">
                    <a:lumMod val="75000"/>
                  </a:schemeClr>
                </a:solidFill>
                <a:latin typeface="+mn-ea"/>
              </a:rPr>
              <a:t>相手を否定する言い回しや態度を</a:t>
            </a:r>
            <a:r>
              <a:rPr lang="ja-JP" altLang="en-US" sz="900" b="1" dirty="0" smtClean="0">
                <a:solidFill>
                  <a:schemeClr val="accent5">
                    <a:lumMod val="75000"/>
                  </a:schemeClr>
                </a:solidFill>
                <a:latin typeface="+mn-ea"/>
              </a:rPr>
              <a:t>とる</a:t>
            </a:r>
            <a:endParaRPr lang="en-US" altLang="ja-JP" sz="900" b="1" dirty="0" smtClean="0">
              <a:solidFill>
                <a:srgbClr val="FB95CD"/>
              </a:solidFill>
              <a:latin typeface="+mn-ea"/>
            </a:endParaRPr>
          </a:p>
          <a:p>
            <a:r>
              <a:rPr lang="ja-JP" altLang="en-US" sz="900" b="1" dirty="0">
                <a:solidFill>
                  <a:srgbClr val="7030A0"/>
                </a:solidFill>
                <a:latin typeface="+mn-ea"/>
              </a:rPr>
              <a:t>自分が学びたかった内容と違って</a:t>
            </a:r>
            <a:r>
              <a:rPr lang="ja-JP" altLang="en-US" sz="900" b="1" dirty="0" smtClean="0">
                <a:solidFill>
                  <a:srgbClr val="7030A0"/>
                </a:solidFill>
                <a:latin typeface="+mn-ea"/>
              </a:rPr>
              <a:t>いた</a:t>
            </a:r>
            <a:endParaRPr lang="en-US" altLang="ja-JP" sz="900" b="1" dirty="0" smtClean="0">
              <a:solidFill>
                <a:srgbClr val="FB95CD"/>
              </a:solidFill>
              <a:latin typeface="+mn-ea"/>
            </a:endParaRPr>
          </a:p>
          <a:p>
            <a:r>
              <a:rPr lang="ja-JP" altLang="en-US" sz="900" b="1" dirty="0">
                <a:solidFill>
                  <a:schemeClr val="accent6">
                    <a:lumMod val="75000"/>
                  </a:schemeClr>
                </a:solidFill>
                <a:latin typeface="+mn-ea"/>
              </a:rPr>
              <a:t>理論的というよりも、感情的な言い方や伝え方をする</a:t>
            </a:r>
            <a:endParaRPr lang="en-US" altLang="ja-JP" sz="900" b="1" dirty="0">
              <a:solidFill>
                <a:schemeClr val="accent6">
                  <a:lumMod val="75000"/>
                </a:schemeClr>
              </a:solidFill>
              <a:latin typeface="+mn-ea"/>
            </a:endParaRPr>
          </a:p>
          <a:p>
            <a:r>
              <a:rPr lang="ja-JP" altLang="en-US" sz="900" b="1" dirty="0" smtClean="0">
                <a:solidFill>
                  <a:schemeClr val="accent1">
                    <a:lumMod val="75000"/>
                  </a:schemeClr>
                </a:solidFill>
                <a:latin typeface="+mn-ea"/>
              </a:rPr>
              <a:t>ロジック</a:t>
            </a:r>
            <a:r>
              <a:rPr lang="ja-JP" altLang="en-US" sz="900" b="1" dirty="0">
                <a:solidFill>
                  <a:schemeClr val="accent1">
                    <a:lumMod val="75000"/>
                  </a:schemeClr>
                </a:solidFill>
                <a:latin typeface="+mn-ea"/>
              </a:rPr>
              <a:t>や順序立てが得意ではなく、若干話が回りくどい</a:t>
            </a:r>
          </a:p>
          <a:p>
            <a:r>
              <a:rPr lang="ja-JP" altLang="en-US" sz="900" b="1" dirty="0" smtClean="0">
                <a:solidFill>
                  <a:srgbClr val="CC99FF"/>
                </a:solidFill>
                <a:latin typeface="+mn-ea"/>
              </a:rPr>
              <a:t>良い</a:t>
            </a:r>
            <a:r>
              <a:rPr lang="ja-JP" altLang="en-US" sz="900" b="1" dirty="0" err="1">
                <a:solidFill>
                  <a:srgbClr val="CC99FF"/>
                </a:solidFill>
                <a:latin typeface="+mn-ea"/>
              </a:rPr>
              <a:t>悪いの</a:t>
            </a:r>
            <a:r>
              <a:rPr lang="ja-JP" altLang="en-US" sz="900" b="1" dirty="0">
                <a:solidFill>
                  <a:srgbClr val="CC99FF"/>
                </a:solidFill>
                <a:latin typeface="+mn-ea"/>
              </a:rPr>
              <a:t>意思表示はハッキリしているが、その理由についてはあまり触れない</a:t>
            </a:r>
          </a:p>
          <a:p>
            <a:r>
              <a:rPr lang="ja-JP" altLang="en-US" sz="900" b="1" dirty="0">
                <a:solidFill>
                  <a:schemeClr val="bg1">
                    <a:lumMod val="50000"/>
                  </a:schemeClr>
                </a:solidFill>
                <a:latin typeface="+mn-ea"/>
              </a:rPr>
              <a:t>他者と比較して、成果・成績を競争させ煽る</a:t>
            </a:r>
          </a:p>
          <a:p>
            <a:r>
              <a:rPr lang="ja-JP" altLang="en-US" sz="900" b="1" dirty="0">
                <a:solidFill>
                  <a:srgbClr val="FF0000"/>
                </a:solidFill>
                <a:latin typeface="+mn-ea"/>
              </a:rPr>
              <a:t>教える相手への思いやるような言葉遣いや配慮が足りない</a:t>
            </a:r>
          </a:p>
          <a:p>
            <a:r>
              <a:rPr lang="ja-JP" altLang="en-US" sz="900" b="1" dirty="0">
                <a:solidFill>
                  <a:schemeClr val="accent2">
                    <a:lumMod val="50000"/>
                  </a:schemeClr>
                </a:solidFill>
                <a:latin typeface="+mn-ea"/>
              </a:rPr>
              <a:t>一方的で、自分の方が教える相手よりも威力や権力を持っているように</a:t>
            </a:r>
            <a:r>
              <a:rPr lang="ja-JP" altLang="en-US" sz="900" b="1" dirty="0" smtClean="0">
                <a:solidFill>
                  <a:schemeClr val="accent2">
                    <a:lumMod val="50000"/>
                  </a:schemeClr>
                </a:solidFill>
                <a:latin typeface="+mn-ea"/>
              </a:rPr>
              <a:t>振舞う</a:t>
            </a:r>
            <a:endParaRPr lang="en-US" altLang="ja-JP" sz="900" b="1" dirty="0" smtClean="0">
              <a:solidFill>
                <a:srgbClr val="FF3399"/>
              </a:solidFill>
              <a:latin typeface="+mn-ea"/>
            </a:endParaRPr>
          </a:p>
          <a:p>
            <a:r>
              <a:rPr lang="en-US" altLang="ja-JP" sz="900" b="1" dirty="0">
                <a:solidFill>
                  <a:schemeClr val="tx1">
                    <a:lumMod val="95000"/>
                    <a:lumOff val="5000"/>
                  </a:schemeClr>
                </a:solidFill>
                <a:latin typeface="+mn-ea"/>
              </a:rPr>
              <a:t>1</a:t>
            </a:r>
            <a:r>
              <a:rPr lang="ja-JP" altLang="en-US" sz="900" b="1" dirty="0">
                <a:solidFill>
                  <a:schemeClr val="tx1">
                    <a:lumMod val="95000"/>
                    <a:lumOff val="5000"/>
                  </a:schemeClr>
                </a:solidFill>
                <a:latin typeface="+mn-ea"/>
              </a:rPr>
              <a:t>対</a:t>
            </a:r>
            <a:r>
              <a:rPr lang="en-US" altLang="ja-JP" sz="900" b="1" dirty="0">
                <a:solidFill>
                  <a:schemeClr val="tx1">
                    <a:lumMod val="95000"/>
                    <a:lumOff val="5000"/>
                  </a:schemeClr>
                </a:solidFill>
                <a:latin typeface="+mn-ea"/>
              </a:rPr>
              <a:t>1</a:t>
            </a:r>
            <a:r>
              <a:rPr lang="ja-JP" altLang="en-US" sz="900" b="1" dirty="0">
                <a:solidFill>
                  <a:schemeClr val="tx1">
                    <a:lumMod val="95000"/>
                    <a:lumOff val="5000"/>
                  </a:schemeClr>
                </a:solidFill>
                <a:latin typeface="+mn-ea"/>
              </a:rPr>
              <a:t>の指導は少なく、</a:t>
            </a:r>
            <a:r>
              <a:rPr lang="en-US" altLang="ja-JP" sz="900" b="1" dirty="0">
                <a:solidFill>
                  <a:schemeClr val="tx1">
                    <a:lumMod val="95000"/>
                    <a:lumOff val="5000"/>
                  </a:schemeClr>
                </a:solidFill>
                <a:latin typeface="+mn-ea"/>
              </a:rPr>
              <a:t>1</a:t>
            </a:r>
            <a:r>
              <a:rPr lang="ja-JP" altLang="en-US" sz="900" b="1" dirty="0">
                <a:solidFill>
                  <a:schemeClr val="tx1">
                    <a:lumMod val="95000"/>
                    <a:lumOff val="5000"/>
                  </a:schemeClr>
                </a:solidFill>
                <a:latin typeface="+mn-ea"/>
              </a:rPr>
              <a:t>対他の教え方を重要視</a:t>
            </a:r>
            <a:r>
              <a:rPr lang="ja-JP" altLang="en-US" sz="900" b="1" dirty="0" smtClean="0">
                <a:solidFill>
                  <a:schemeClr val="tx1">
                    <a:lumMod val="95000"/>
                    <a:lumOff val="5000"/>
                  </a:schemeClr>
                </a:solidFill>
                <a:latin typeface="+mn-ea"/>
              </a:rPr>
              <a:t>する</a:t>
            </a:r>
            <a:endParaRPr lang="ja-JP" altLang="en-US" sz="900" b="1" dirty="0">
              <a:solidFill>
                <a:schemeClr val="tx1">
                  <a:lumMod val="95000"/>
                  <a:lumOff val="5000"/>
                </a:schemeClr>
              </a:solidFill>
              <a:latin typeface="+mn-ea"/>
            </a:endParaRPr>
          </a:p>
        </p:txBody>
      </p:sp>
      <p:sp>
        <p:nvSpPr>
          <p:cNvPr id="40"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タイプ別</a:t>
            </a:r>
            <a:r>
              <a:rPr lang="en-US" altLang="ja-JP" dirty="0" smtClean="0">
                <a:solidFill>
                  <a:schemeClr val="bg1"/>
                </a:solidFill>
                <a:latin typeface="+mn-ea"/>
                <a:ea typeface="+mn-ea"/>
              </a:rPr>
              <a:t>NG</a:t>
            </a:r>
            <a:r>
              <a:rPr lang="ja-JP" altLang="en-US" dirty="0" smtClean="0">
                <a:solidFill>
                  <a:schemeClr val="bg1"/>
                </a:solidFill>
                <a:latin typeface="+mn-ea"/>
                <a:ea typeface="+mn-ea"/>
              </a:rPr>
              <a:t>タグ</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1997877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25</a:t>
            </a:fld>
            <a:endParaRPr lang="ja-JP" altLang="en-US" sz="800" dirty="0">
              <a:latin typeface="+mn-ea"/>
            </a:endParaRPr>
          </a:p>
        </p:txBody>
      </p:sp>
      <p:sp>
        <p:nvSpPr>
          <p:cNvPr id="9" name="タイトル 1"/>
          <p:cNvSpPr txBox="1">
            <a:spLocks/>
          </p:cNvSpPr>
          <p:nvPr/>
        </p:nvSpPr>
        <p:spPr>
          <a:xfrm>
            <a:off x="1513302" y="3019505"/>
            <a:ext cx="6206083"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トレーナー　キャラ設定</a:t>
            </a:r>
            <a:endParaRPr lang="ja-JP" altLang="en-US" sz="1200" dirty="0">
              <a:solidFill>
                <a:schemeClr val="bg1"/>
              </a:solidFill>
              <a:latin typeface="+mn-ea"/>
              <a:ea typeface="+mn-ea"/>
            </a:endParaRPr>
          </a:p>
        </p:txBody>
      </p:sp>
    </p:spTree>
    <p:extLst>
      <p:ext uri="{BB962C8B-B14F-4D97-AF65-F5344CB8AC3E}">
        <p14:creationId xmlns:p14="http://schemas.microsoft.com/office/powerpoint/2010/main" val="1807696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a:xfrm>
            <a:off x="3034394" y="6616869"/>
            <a:ext cx="3086100" cy="164732"/>
          </a:xfrm>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2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コントローラー</a:t>
            </a:r>
            <a:endParaRPr lang="ja-JP" altLang="en-US" sz="1000" dirty="0">
              <a:solidFill>
                <a:schemeClr val="bg1"/>
              </a:solidFill>
              <a:latin typeface="+mn-ea"/>
              <a:ea typeface="+mn-ea"/>
            </a:endParaRPr>
          </a:p>
        </p:txBody>
      </p:sp>
      <p:sp>
        <p:nvSpPr>
          <p:cNvPr id="30" name="対角する 2 つの角を切り取った四角形 29"/>
          <p:cNvSpPr/>
          <p:nvPr/>
        </p:nvSpPr>
        <p:spPr>
          <a:xfrm>
            <a:off x="198972" y="985700"/>
            <a:ext cx="8712401" cy="5521212"/>
          </a:xfrm>
          <a:prstGeom prst="snip2DiagRect">
            <a:avLst/>
          </a:pr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grpSp>
        <p:nvGrpSpPr>
          <p:cNvPr id="3" name="図形グループ 2"/>
          <p:cNvGrpSpPr/>
          <p:nvPr/>
        </p:nvGrpSpPr>
        <p:grpSpPr>
          <a:xfrm>
            <a:off x="149457" y="2924204"/>
            <a:ext cx="1377576" cy="1566416"/>
            <a:chOff x="7576921" y="1846884"/>
            <a:chExt cx="613614" cy="697729"/>
          </a:xfrm>
        </p:grpSpPr>
        <p:pic>
          <p:nvPicPr>
            <p:cNvPr id="12" name="図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76921" y="1846884"/>
              <a:ext cx="613614" cy="697729"/>
            </a:xfrm>
            <a:prstGeom prst="rect">
              <a:avLst/>
            </a:prstGeom>
          </p:spPr>
        </p:pic>
        <p:pic>
          <p:nvPicPr>
            <p:cNvPr id="1030" name="Picture 6" descr="http://yuyunikki2014.blog.so-net.ne.jp/_images/blog/_9ab/yuyunikki2014/E995B7E8B0B7E983A8.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03461" y="1871436"/>
              <a:ext cx="548379" cy="548379"/>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正方形/長方形 15"/>
            <p:cNvSpPr/>
            <p:nvPr/>
          </p:nvSpPr>
          <p:spPr>
            <a:xfrm>
              <a:off x="7754880" y="2424607"/>
              <a:ext cx="293608" cy="102820"/>
            </a:xfrm>
            <a:prstGeom prst="rect">
              <a:avLst/>
            </a:prstGeom>
          </p:spPr>
          <p:txBody>
            <a:bodyPr wrap="none">
              <a:spAutoFit/>
            </a:bodyPr>
            <a:lstStyle/>
            <a:p>
              <a:r>
                <a:rPr lang="ja-JP" altLang="en-US" sz="900" dirty="0" smtClean="0">
                  <a:latin typeface="+mn-ea"/>
                </a:rPr>
                <a:t>長谷部誠</a:t>
              </a:r>
              <a:endParaRPr lang="ja-JP" altLang="en-US" sz="900" dirty="0">
                <a:latin typeface="+mn-ea"/>
              </a:endParaRPr>
            </a:p>
          </p:txBody>
        </p:sp>
      </p:grpSp>
      <p:grpSp>
        <p:nvGrpSpPr>
          <p:cNvPr id="6" name="図形グループ 5"/>
          <p:cNvGrpSpPr/>
          <p:nvPr/>
        </p:nvGrpSpPr>
        <p:grpSpPr>
          <a:xfrm>
            <a:off x="144357" y="4856424"/>
            <a:ext cx="1377577" cy="1566417"/>
            <a:chOff x="7571822" y="2758481"/>
            <a:chExt cx="613614" cy="697729"/>
          </a:xfrm>
        </p:grpSpPr>
        <p:pic>
          <p:nvPicPr>
            <p:cNvPr id="13" name="図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71822" y="2758481"/>
              <a:ext cx="613614" cy="697729"/>
            </a:xfrm>
            <a:prstGeom prst="rect">
              <a:avLst/>
            </a:prstGeom>
          </p:spPr>
        </p:pic>
        <p:pic>
          <p:nvPicPr>
            <p:cNvPr id="1028" name="Picture 4" descr="http://nstimes.com/uploads/2015/08/131251131.jpe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605573" y="2772393"/>
              <a:ext cx="546032" cy="559223"/>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正方形/長方形 16"/>
            <p:cNvSpPr/>
            <p:nvPr/>
          </p:nvSpPr>
          <p:spPr>
            <a:xfrm>
              <a:off x="7775217" y="3320389"/>
              <a:ext cx="236485" cy="102819"/>
            </a:xfrm>
            <a:prstGeom prst="rect">
              <a:avLst/>
            </a:prstGeom>
          </p:spPr>
          <p:txBody>
            <a:bodyPr wrap="none">
              <a:spAutoFit/>
            </a:bodyPr>
            <a:lstStyle/>
            <a:p>
              <a:r>
                <a:rPr lang="ja-JP" altLang="en-US" sz="900" dirty="0" smtClean="0">
                  <a:latin typeface="+mn-ea"/>
                </a:rPr>
                <a:t>澤穂希</a:t>
              </a:r>
              <a:endParaRPr lang="ja-JP" altLang="en-US" sz="900" dirty="0">
                <a:latin typeface="+mn-ea"/>
              </a:endParaRPr>
            </a:p>
          </p:txBody>
        </p:sp>
      </p:grpSp>
      <p:grpSp>
        <p:nvGrpSpPr>
          <p:cNvPr id="2" name="図形グループ 1"/>
          <p:cNvGrpSpPr/>
          <p:nvPr/>
        </p:nvGrpSpPr>
        <p:grpSpPr>
          <a:xfrm>
            <a:off x="140631" y="1065115"/>
            <a:ext cx="1377576" cy="1566416"/>
            <a:chOff x="7568095" y="1065115"/>
            <a:chExt cx="613614" cy="697729"/>
          </a:xfrm>
        </p:grpSpPr>
        <p:sp>
          <p:nvSpPr>
            <p:cNvPr id="32" name="正方形/長方形 31"/>
            <p:cNvSpPr/>
            <p:nvPr/>
          </p:nvSpPr>
          <p:spPr>
            <a:xfrm>
              <a:off x="7576921" y="1093501"/>
              <a:ext cx="604787" cy="536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33" name="図 3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68095" y="1065115"/>
              <a:ext cx="613614" cy="697729"/>
            </a:xfrm>
            <a:prstGeom prst="rect">
              <a:avLst/>
            </a:prstGeom>
          </p:spPr>
        </p:pic>
        <p:pic>
          <p:nvPicPr>
            <p:cNvPr id="1026" name="Picture 2" descr="http://hisshi.net/wp-content/uploads/2014/08/sou_t2.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611148" y="1093501"/>
              <a:ext cx="527507" cy="571893"/>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正方形/長方形 17"/>
            <p:cNvSpPr/>
            <p:nvPr/>
          </p:nvSpPr>
          <p:spPr>
            <a:xfrm>
              <a:off x="7756092" y="1633016"/>
              <a:ext cx="236486" cy="102820"/>
            </a:xfrm>
            <a:prstGeom prst="rect">
              <a:avLst/>
            </a:prstGeom>
          </p:spPr>
          <p:txBody>
            <a:bodyPr wrap="none">
              <a:spAutoFit/>
            </a:bodyPr>
            <a:lstStyle/>
            <a:p>
              <a:r>
                <a:rPr lang="ja-JP" altLang="en-US" sz="900" dirty="0" smtClean="0">
                  <a:latin typeface="+mn-ea"/>
                </a:rPr>
                <a:t>武井壮</a:t>
              </a:r>
              <a:endParaRPr lang="ja-JP" altLang="en-US" sz="900" dirty="0">
                <a:latin typeface="+mn-ea"/>
              </a:endParaRPr>
            </a:p>
          </p:txBody>
        </p:sp>
      </p:grpSp>
      <p:sp>
        <p:nvSpPr>
          <p:cNvPr id="35" name="テキスト ボックス 34"/>
          <p:cNvSpPr txBox="1"/>
          <p:nvPr/>
        </p:nvSpPr>
        <p:spPr>
          <a:xfrm>
            <a:off x="1533829" y="1065115"/>
            <a:ext cx="7610171" cy="4941728"/>
          </a:xfrm>
          <a:prstGeom prst="rect">
            <a:avLst/>
          </a:prstGeom>
          <a:noFill/>
        </p:spPr>
        <p:txBody>
          <a:bodyPr wrap="square" lIns="36000" tIns="36000" rIns="36000" bIns="36000" rtlCol="0" anchor="t" anchorCtr="0">
            <a:spAutoFit/>
          </a:bodyPr>
          <a:lstStyle/>
          <a:p>
            <a:pPr>
              <a:lnSpc>
                <a:spcPct val="120000"/>
              </a:lnSpc>
            </a:pPr>
            <a:r>
              <a:rPr lang="ja-JP" altLang="en-US" sz="1200" dirty="0" smtClean="0">
                <a:solidFill>
                  <a:srgbClr val="C00000"/>
                </a:solidFill>
                <a:latin typeface="+mn-ea"/>
                <a:cs typeface="メイリオ" panose="020B0604030504040204" pitchFamily="50" charset="-128"/>
              </a:rPr>
              <a:t>●イメージ：</a:t>
            </a:r>
            <a:r>
              <a:rPr lang="en-US" altLang="ja-JP" sz="1200" dirty="0" smtClean="0">
                <a:latin typeface="+mn-ea"/>
                <a:cs typeface="メイリオ" panose="020B0604030504040204" pitchFamily="50" charset="-128"/>
              </a:rPr>
              <a:t>STEC</a:t>
            </a:r>
            <a:r>
              <a:rPr lang="ja-JP" altLang="en-US" sz="1200" dirty="0" smtClean="0">
                <a:latin typeface="+mn-ea"/>
                <a:cs typeface="メイリオ" panose="020B0604030504040204" pitchFamily="50" charset="-128"/>
              </a:rPr>
              <a:t>イントラ田中さん</a:t>
            </a:r>
            <a:endParaRPr lang="en-US" altLang="ja-JP" sz="1200" dirty="0" smtClean="0">
              <a:latin typeface="+mn-ea"/>
              <a:cs typeface="メイリオ" panose="020B0604030504040204" pitchFamily="50" charset="-128"/>
            </a:endParaRPr>
          </a:p>
          <a:p>
            <a:pPr>
              <a:lnSpc>
                <a:spcPct val="120000"/>
              </a:lnSpc>
            </a:pPr>
            <a:endParaRPr lang="en-US" altLang="zh-TW"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ハイレベルな知識とセンスがあるものの、決して上から目線になることなく</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サバサバしつつも実はちゃんと見守っていてくれるタイプ。</a:t>
            </a:r>
            <a:endParaRPr lang="en-US" altLang="ja-JP" sz="1200" dirty="0" smtClean="0">
              <a:latin typeface="+mn-ea"/>
              <a:cs typeface="メイリオ" panose="020B0604030504040204" pitchFamily="50" charset="-128"/>
            </a:endParaRPr>
          </a:p>
          <a:p>
            <a:pPr>
              <a:lnSpc>
                <a:spcPct val="120000"/>
              </a:lnSpc>
            </a:pP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まずは結論を伝え、どうすればその結論に達するかのプロセスを考えさせることから始まる。</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本人が試行錯誤し苦戦していたとしてもしばらくは何も言わずに見守り、頃合いを見計らって、</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こういう視点もあるけれどどう思う？とヒントを繰り返し与えて本人の思考をドライブさせるやり方を好む。</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手取り足取り示したり、細やかに見本を見せたりはしないが、あまり気付かないようであれば</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近くで自身が実践して差を見せつけたり、誰か他の人をアドバイスしたりする。</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極端に心配したり、モチベーションを上げるだけの声がけは行わないため口数は少ないものの</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実はちゃんと見ているため、どこまで理解していてどこで悩んでいるのかを正確に把握していることが多い。本人が望むのであればいつまでも練習に付き合う。</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相手を敬う真面目なタイプ。敬語を使い、穏やかな口調。距離を縮めすぎることもないが</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真面目に本気で取り組んでいることが分かるため、冷たい印象は受けない。</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下手に出すぎることも高圧的になることもない。</a:t>
            </a:r>
            <a:endParaRPr lang="en-US" altLang="ja-JP" sz="1200" dirty="0" smtClean="0">
              <a:latin typeface="+mn-ea"/>
              <a:cs typeface="メイリオ" panose="020B0604030504040204" pitchFamily="50" charset="-128"/>
            </a:endParaRPr>
          </a:p>
          <a:p>
            <a:pPr>
              <a:lnSpc>
                <a:spcPct val="120000"/>
              </a:lnSpc>
            </a:pP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教えている自分自身も成長することを望むストイックさ、内に秘める情熱がにじみ出る。</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成功した場合は、短い言葉で褒めて認める。</a:t>
            </a:r>
            <a:endParaRPr lang="en-US" altLang="ja-JP" sz="1200" dirty="0">
              <a:latin typeface="+mn-ea"/>
              <a:cs typeface="メイリオ" panose="020B0604030504040204" pitchFamily="50" charset="-128"/>
            </a:endParaRPr>
          </a:p>
        </p:txBody>
      </p:sp>
      <p:sp>
        <p:nvSpPr>
          <p:cNvPr id="20" name="スライド番号プレースホルダー 3"/>
          <p:cNvSpPr txBox="1">
            <a:spLocks/>
          </p:cNvSpPr>
          <p:nvPr/>
        </p:nvSpPr>
        <p:spPr>
          <a:xfrm>
            <a:off x="7898381" y="6570463"/>
            <a:ext cx="730210" cy="211138"/>
          </a:xfrm>
          <a:prstGeom prst="rect">
            <a:avLst/>
          </a:prstGeom>
        </p:spPr>
        <p:txBody>
          <a:bodyPr vert="horz" lIns="91440" tIns="45720" rIns="91440" bIns="45720" rtlCol="0" anchor="ctr"/>
          <a:lstStyle>
            <a:defPPr>
              <a:defRPr lang="ja-JP"/>
            </a:defPPr>
            <a:lvl1pPr marL="0" algn="r" defTabSz="914400" rtl="0" eaLnBrk="1" latinLnBrk="0" hangingPunct="1">
              <a:defRPr kumimoji="1" sz="11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800" dirty="0" smtClean="0">
                <a:latin typeface="+mn-ea"/>
              </a:rPr>
              <a:t>26</a:t>
            </a:r>
            <a:endParaRPr lang="ja-JP" altLang="en-US" sz="800" dirty="0">
              <a:latin typeface="+mn-ea"/>
            </a:endParaRPr>
          </a:p>
        </p:txBody>
      </p:sp>
    </p:spTree>
    <p:extLst>
      <p:ext uri="{BB962C8B-B14F-4D97-AF65-F5344CB8AC3E}">
        <p14:creationId xmlns:p14="http://schemas.microsoft.com/office/powerpoint/2010/main" val="2397383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a:xfrm>
            <a:off x="3034394" y="6616869"/>
            <a:ext cx="3086100" cy="164732"/>
          </a:xfrm>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2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アナライザー</a:t>
            </a:r>
            <a:endParaRPr lang="ja-JP" altLang="en-US" sz="1000" dirty="0">
              <a:solidFill>
                <a:schemeClr val="bg1"/>
              </a:solidFill>
              <a:latin typeface="+mn-ea"/>
              <a:ea typeface="+mn-ea"/>
            </a:endParaRPr>
          </a:p>
        </p:txBody>
      </p:sp>
      <p:sp>
        <p:nvSpPr>
          <p:cNvPr id="11" name="対角する 2 つの角を切り取った四角形 10"/>
          <p:cNvSpPr/>
          <p:nvPr/>
        </p:nvSpPr>
        <p:spPr>
          <a:xfrm>
            <a:off x="215699" y="981075"/>
            <a:ext cx="8712401" cy="5521212"/>
          </a:xfrm>
          <a:prstGeom prst="snip2DiagRect">
            <a:avLst/>
          </a:prstGeom>
          <a:solidFill>
            <a:srgbClr val="D3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6" name="テキスト ボックス 15"/>
          <p:cNvSpPr txBox="1"/>
          <p:nvPr/>
        </p:nvSpPr>
        <p:spPr>
          <a:xfrm>
            <a:off x="1545169" y="1044048"/>
            <a:ext cx="7610171" cy="4941728"/>
          </a:xfrm>
          <a:prstGeom prst="rect">
            <a:avLst/>
          </a:prstGeom>
          <a:noFill/>
        </p:spPr>
        <p:txBody>
          <a:bodyPr wrap="square" lIns="36000" tIns="36000" rIns="36000" bIns="36000" rtlCol="0" anchor="t" anchorCtr="0">
            <a:spAutoFit/>
          </a:bodyPr>
          <a:lstStyle/>
          <a:p>
            <a:pPr>
              <a:lnSpc>
                <a:spcPct val="120000"/>
              </a:lnSpc>
            </a:pPr>
            <a:r>
              <a:rPr lang="ja-JP" altLang="en-US" sz="1200" dirty="0" smtClean="0">
                <a:solidFill>
                  <a:srgbClr val="0099CC"/>
                </a:solidFill>
                <a:latin typeface="+mn-ea"/>
                <a:cs typeface="メイリオ" panose="020B0604030504040204" pitchFamily="50" charset="-128"/>
              </a:rPr>
              <a:t>●イメージ：</a:t>
            </a:r>
            <a:r>
              <a:rPr lang="en-US" altLang="ja-JP" sz="1200" dirty="0" smtClean="0">
                <a:latin typeface="+mn-ea"/>
                <a:cs typeface="メイリオ" panose="020B0604030504040204" pitchFamily="50" charset="-128"/>
              </a:rPr>
              <a:t>STEC</a:t>
            </a:r>
            <a:r>
              <a:rPr lang="ja-JP" altLang="en-US" sz="1200" dirty="0" smtClean="0">
                <a:latin typeface="+mn-ea"/>
                <a:cs typeface="メイリオ" panose="020B0604030504040204" pitchFamily="50" charset="-128"/>
              </a:rPr>
              <a:t>イントラ伊藤さん</a:t>
            </a:r>
            <a:endParaRPr lang="en-US" altLang="ja-JP" sz="1200" dirty="0" smtClean="0">
              <a:latin typeface="+mn-ea"/>
              <a:cs typeface="メイリオ" panose="020B0604030504040204" pitchFamily="50" charset="-128"/>
            </a:endParaRPr>
          </a:p>
          <a:p>
            <a:pPr>
              <a:lnSpc>
                <a:spcPct val="120000"/>
              </a:lnSpc>
            </a:pPr>
            <a:endParaRPr lang="en-US" altLang="zh-TW"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ゴールだけでなく、そこに至る過程もきちんと理解しきちんとできているかを求める</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理論的でありクールなタイプ。</a:t>
            </a:r>
            <a:endParaRPr lang="en-US" altLang="ja-JP" sz="1200" dirty="0" smtClean="0">
              <a:latin typeface="+mn-ea"/>
              <a:cs typeface="メイリオ" panose="020B0604030504040204" pitchFamily="50" charset="-128"/>
            </a:endParaRPr>
          </a:p>
          <a:p>
            <a:pPr>
              <a:lnSpc>
                <a:spcPct val="120000"/>
              </a:lnSpc>
            </a:pP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結論を話す前に仕組みの説明から始まり、細かいパーツそれぞれがどういう役割で、</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数値でいうとどれくらいの状態で、どういう動きをすると、結果こうなる。という説明をする。</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擬音や、イメージ、感覚的なコツで伝えることはほとんどせず、「</a:t>
            </a:r>
            <a:r>
              <a:rPr lang="en-US" altLang="ja-JP" sz="1200" dirty="0" smtClean="0">
                <a:latin typeface="+mn-ea"/>
                <a:cs typeface="メイリオ" panose="020B0604030504040204" pitchFamily="50" charset="-128"/>
              </a:rPr>
              <a:t>60%</a:t>
            </a:r>
            <a:r>
              <a:rPr lang="ja-JP" altLang="en-US" sz="1200" dirty="0" smtClean="0">
                <a:latin typeface="+mn-ea"/>
                <a:cs typeface="メイリオ" panose="020B0604030504040204" pitchFamily="50" charset="-128"/>
              </a:rPr>
              <a:t>程度の力加減」などの</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数値的表現が多い。</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仕組みの</a:t>
            </a:r>
            <a:r>
              <a:rPr lang="en-US" altLang="ja-JP" sz="1200" dirty="0" smtClean="0">
                <a:latin typeface="+mn-ea"/>
                <a:cs typeface="メイリオ" panose="020B0604030504040204" pitchFamily="50" charset="-128"/>
              </a:rPr>
              <a:t>1</a:t>
            </a:r>
            <a:r>
              <a:rPr lang="ja-JP" altLang="en-US" sz="1200" dirty="0" smtClean="0">
                <a:latin typeface="+mn-ea"/>
                <a:cs typeface="メイリオ" panose="020B0604030504040204" pitchFamily="50" charset="-128"/>
              </a:rPr>
              <a:t>つ</a:t>
            </a:r>
            <a:r>
              <a:rPr lang="en-US" altLang="ja-JP" sz="1200" dirty="0" smtClean="0">
                <a:latin typeface="+mn-ea"/>
                <a:cs typeface="メイリオ" panose="020B0604030504040204" pitchFamily="50" charset="-128"/>
              </a:rPr>
              <a:t>1</a:t>
            </a:r>
            <a:r>
              <a:rPr lang="ja-JP" altLang="en-US" sz="1200" dirty="0" smtClean="0">
                <a:latin typeface="+mn-ea"/>
                <a:cs typeface="メイリオ" panose="020B0604030504040204" pitchFamily="50" charset="-128"/>
              </a:rPr>
              <a:t>つを理解させながら進めるため、結論を話すまでに時間がかかることも多い。</a:t>
            </a:r>
            <a:endParaRPr lang="en-US" altLang="ja-JP" sz="1200" dirty="0">
              <a:latin typeface="+mn-ea"/>
              <a:cs typeface="メイリオ" panose="020B0604030504040204" pitchFamily="50" charset="-128"/>
            </a:endParaRPr>
          </a:p>
          <a:p>
            <a:pPr>
              <a:lnSpc>
                <a:spcPct val="120000"/>
              </a:lnSpc>
            </a:pP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モチベーションに訴えかけるような声がけは少なく、ここはできた、ここはできていないと</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ポイントごとに評価するコメントが多い。</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一見して、冷血な印象と受け取られがちだが、事前にカリキュラムを組み、本人の理解を確認しながら教え</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理解できるまでは置き去りにすることなく粘り強く接してくれる。</a:t>
            </a:r>
            <a:endParaRPr lang="en-US" altLang="ja-JP" sz="1200" dirty="0" smtClean="0">
              <a:latin typeface="+mn-ea"/>
              <a:cs typeface="メイリオ" panose="020B0604030504040204" pitchFamily="50" charset="-128"/>
            </a:endParaRPr>
          </a:p>
          <a:p>
            <a:pPr>
              <a:lnSpc>
                <a:spcPct val="120000"/>
              </a:lnSpc>
            </a:pP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本人の理解度を優先して二人三脚で進めるため、他の生徒の存在を意識させるような教え方はしない。</a:t>
            </a: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理解を確認するように１つ１つ実践させ、隣もしくはちょっと離れた場所から客観的に観察した内容を</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区切りごとにフィードバックする。</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本人も、表立っては見せないものの、陰で学習したり新たな知見を取り入れたりと、</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常に知識向上する姿勢が見える。</a:t>
            </a:r>
            <a:endParaRPr lang="en-US" altLang="ja-JP" sz="1200" dirty="0">
              <a:latin typeface="+mn-ea"/>
              <a:cs typeface="メイリオ" panose="020B0604030504040204" pitchFamily="50" charset="-128"/>
            </a:endParaRPr>
          </a:p>
        </p:txBody>
      </p:sp>
      <p:grpSp>
        <p:nvGrpSpPr>
          <p:cNvPr id="5" name="図形グループ 4"/>
          <p:cNvGrpSpPr/>
          <p:nvPr/>
        </p:nvGrpSpPr>
        <p:grpSpPr>
          <a:xfrm>
            <a:off x="103134" y="1065115"/>
            <a:ext cx="1376811" cy="1565546"/>
            <a:chOff x="288247" y="1065115"/>
            <a:chExt cx="613614" cy="697729"/>
          </a:xfrm>
        </p:grpSpPr>
        <p:sp>
          <p:nvSpPr>
            <p:cNvPr id="10" name="正方形/長方形 9"/>
            <p:cNvSpPr/>
            <p:nvPr/>
          </p:nvSpPr>
          <p:spPr>
            <a:xfrm>
              <a:off x="297073" y="1093501"/>
              <a:ext cx="604787" cy="536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17" name="図 1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8247" y="1065115"/>
              <a:ext cx="613614" cy="697729"/>
            </a:xfrm>
            <a:prstGeom prst="rect">
              <a:avLst/>
            </a:prstGeom>
          </p:spPr>
        </p:pic>
        <p:pic>
          <p:nvPicPr>
            <p:cNvPr id="4098" name="Picture 2" descr="http://cdn-ak.f.st-hatena.com/images/fotolife/y/yuichi724/20150419/20150419161647.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0528" y="1114712"/>
              <a:ext cx="539269" cy="485935"/>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正方形/長方形 22"/>
            <p:cNvSpPr/>
            <p:nvPr/>
          </p:nvSpPr>
          <p:spPr>
            <a:xfrm>
              <a:off x="512049" y="1643410"/>
              <a:ext cx="190894" cy="102877"/>
            </a:xfrm>
            <a:prstGeom prst="rect">
              <a:avLst/>
            </a:prstGeom>
          </p:spPr>
          <p:txBody>
            <a:bodyPr wrap="none">
              <a:spAutoFit/>
            </a:bodyPr>
            <a:lstStyle/>
            <a:p>
              <a:r>
                <a:rPr lang="ja-JP" altLang="en-US" sz="900" dirty="0" smtClean="0">
                  <a:latin typeface="+mn-ea"/>
                  <a:cs typeface="メイリオ" panose="020B0604030504040204" pitchFamily="50" charset="-128"/>
                </a:rPr>
                <a:t>林修</a:t>
              </a:r>
              <a:endParaRPr lang="ja-JP" altLang="en-US" sz="900" dirty="0">
                <a:latin typeface="+mn-ea"/>
              </a:endParaRPr>
            </a:p>
          </p:txBody>
        </p:sp>
      </p:grpSp>
      <p:grpSp>
        <p:nvGrpSpPr>
          <p:cNvPr id="2" name="図形グループ 1"/>
          <p:cNvGrpSpPr/>
          <p:nvPr/>
        </p:nvGrpSpPr>
        <p:grpSpPr>
          <a:xfrm>
            <a:off x="106861" y="4606936"/>
            <a:ext cx="1376811" cy="1565546"/>
            <a:chOff x="291974" y="2758481"/>
            <a:chExt cx="613614" cy="697729"/>
          </a:xfrm>
        </p:grpSpPr>
        <p:pic>
          <p:nvPicPr>
            <p:cNvPr id="20" name="図 1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1974" y="2758481"/>
              <a:ext cx="613614" cy="697729"/>
            </a:xfrm>
            <a:prstGeom prst="rect">
              <a:avLst/>
            </a:prstGeom>
          </p:spPr>
        </p:pic>
        <p:pic>
          <p:nvPicPr>
            <p:cNvPr id="4100" name="Picture 4" descr="http://img.laughy.jp/17361/default_d42a0b27b0a54f970388106c4446a6f3.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18790" y="2764057"/>
              <a:ext cx="552527" cy="596590"/>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正方形/長方形 23"/>
            <p:cNvSpPr/>
            <p:nvPr/>
          </p:nvSpPr>
          <p:spPr>
            <a:xfrm>
              <a:off x="483006" y="3351119"/>
              <a:ext cx="236617" cy="102877"/>
            </a:xfrm>
            <a:prstGeom prst="rect">
              <a:avLst/>
            </a:prstGeom>
          </p:spPr>
          <p:txBody>
            <a:bodyPr wrap="none">
              <a:spAutoFit/>
            </a:bodyPr>
            <a:lstStyle/>
            <a:p>
              <a:r>
                <a:rPr lang="ja-JP" altLang="en-US" sz="900" dirty="0" smtClean="0">
                  <a:latin typeface="+mn-ea"/>
                </a:rPr>
                <a:t>吉田羊</a:t>
              </a:r>
              <a:endParaRPr lang="ja-JP" altLang="en-US" sz="900" dirty="0">
                <a:latin typeface="+mn-ea"/>
              </a:endParaRPr>
            </a:p>
          </p:txBody>
        </p:sp>
      </p:grpSp>
      <p:grpSp>
        <p:nvGrpSpPr>
          <p:cNvPr id="3" name="図形グループ 2"/>
          <p:cNvGrpSpPr/>
          <p:nvPr/>
        </p:nvGrpSpPr>
        <p:grpSpPr>
          <a:xfrm>
            <a:off x="114472" y="2788119"/>
            <a:ext cx="1376811" cy="1565546"/>
            <a:chOff x="288246" y="1846883"/>
            <a:chExt cx="613614" cy="697729"/>
          </a:xfrm>
        </p:grpSpPr>
        <p:pic>
          <p:nvPicPr>
            <p:cNvPr id="19" name="図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8246" y="1846883"/>
              <a:ext cx="613614" cy="697729"/>
            </a:xfrm>
            <a:prstGeom prst="rect">
              <a:avLst/>
            </a:prstGeom>
          </p:spPr>
        </p:pic>
        <p:pic>
          <p:nvPicPr>
            <p:cNvPr id="4102" name="Picture 6" descr="http://www.asahi.com/photonews/gallery/be/20120611/images/be16.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30528" y="1869561"/>
              <a:ext cx="549619" cy="527951"/>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正方形/長方形 24"/>
            <p:cNvSpPr/>
            <p:nvPr/>
          </p:nvSpPr>
          <p:spPr>
            <a:xfrm>
              <a:off x="444760" y="2409464"/>
              <a:ext cx="288055" cy="102877"/>
            </a:xfrm>
            <a:prstGeom prst="rect">
              <a:avLst/>
            </a:prstGeom>
          </p:spPr>
          <p:txBody>
            <a:bodyPr wrap="none">
              <a:spAutoFit/>
            </a:bodyPr>
            <a:lstStyle/>
            <a:p>
              <a:r>
                <a:rPr lang="ja-JP" altLang="en-US" sz="900" dirty="0" smtClean="0">
                  <a:latin typeface="+mn-ea"/>
                </a:rPr>
                <a:t>古田敦也</a:t>
              </a:r>
              <a:endParaRPr lang="ja-JP" altLang="en-US" sz="900" dirty="0">
                <a:latin typeface="+mn-ea"/>
              </a:endParaRPr>
            </a:p>
          </p:txBody>
        </p:sp>
      </p:grpSp>
      <p:sp>
        <p:nvSpPr>
          <p:cNvPr id="21" name="スライド番号プレースホルダー 3"/>
          <p:cNvSpPr>
            <a:spLocks noGrp="1"/>
          </p:cNvSpPr>
          <p:nvPr>
            <p:ph type="sldNum" sz="quarter" idx="12"/>
          </p:nvPr>
        </p:nvSpPr>
        <p:spPr>
          <a:xfrm>
            <a:off x="7898381" y="6570463"/>
            <a:ext cx="730210" cy="211138"/>
          </a:xfrm>
        </p:spPr>
        <p:txBody>
          <a:bodyPr/>
          <a:lstStyle/>
          <a:p>
            <a:r>
              <a:rPr lang="en-US" altLang="ja-JP" sz="800" dirty="0" smtClean="0">
                <a:latin typeface="+mn-ea"/>
              </a:rPr>
              <a:t>27</a:t>
            </a:r>
            <a:endParaRPr lang="ja-JP" altLang="en-US" sz="800" dirty="0">
              <a:latin typeface="+mn-ea"/>
            </a:endParaRPr>
          </a:p>
        </p:txBody>
      </p:sp>
    </p:spTree>
    <p:extLst>
      <p:ext uri="{BB962C8B-B14F-4D97-AF65-F5344CB8AC3E}">
        <p14:creationId xmlns:p14="http://schemas.microsoft.com/office/powerpoint/2010/main" val="14332095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a:xfrm>
            <a:off x="3034394" y="6616869"/>
            <a:ext cx="3086100" cy="164732"/>
          </a:xfrm>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2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プロモーター</a:t>
            </a:r>
            <a:endParaRPr lang="ja-JP" altLang="en-US" sz="1000" dirty="0">
              <a:solidFill>
                <a:schemeClr val="bg1"/>
              </a:solidFill>
              <a:latin typeface="+mn-ea"/>
              <a:ea typeface="+mn-ea"/>
            </a:endParaRPr>
          </a:p>
        </p:txBody>
      </p:sp>
      <p:sp>
        <p:nvSpPr>
          <p:cNvPr id="11" name="対角する 2 つの角を切り取った四角形 10"/>
          <p:cNvSpPr/>
          <p:nvPr/>
        </p:nvSpPr>
        <p:spPr>
          <a:xfrm>
            <a:off x="215699" y="981075"/>
            <a:ext cx="8712401" cy="5521212"/>
          </a:xfrm>
          <a:prstGeom prst="snip2Diag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3" name="スライド番号プレースホルダー 3"/>
          <p:cNvSpPr>
            <a:spLocks noGrp="1"/>
          </p:cNvSpPr>
          <p:nvPr>
            <p:ph type="sldNum" sz="quarter" idx="12"/>
          </p:nvPr>
        </p:nvSpPr>
        <p:spPr>
          <a:xfrm>
            <a:off x="7898381" y="6570463"/>
            <a:ext cx="730210" cy="211138"/>
          </a:xfrm>
        </p:spPr>
        <p:txBody>
          <a:bodyPr/>
          <a:lstStyle/>
          <a:p>
            <a:fld id="{B260B61C-D246-45CA-8C54-D4D04878CEA2}" type="slidenum">
              <a:rPr lang="ja-JP" altLang="en-US" sz="800" smtClean="0">
                <a:latin typeface="+mn-ea"/>
              </a:rPr>
              <a:pPr/>
              <a:t>28</a:t>
            </a:fld>
            <a:endParaRPr lang="ja-JP" altLang="en-US" sz="800" dirty="0">
              <a:latin typeface="+mn-ea"/>
            </a:endParaRPr>
          </a:p>
        </p:txBody>
      </p:sp>
      <p:sp>
        <p:nvSpPr>
          <p:cNvPr id="17" name="テキスト ボックス 16"/>
          <p:cNvSpPr txBox="1"/>
          <p:nvPr/>
        </p:nvSpPr>
        <p:spPr>
          <a:xfrm>
            <a:off x="1679868" y="851253"/>
            <a:ext cx="7458224" cy="6271323"/>
          </a:xfrm>
          <a:prstGeom prst="rect">
            <a:avLst/>
          </a:prstGeom>
          <a:noFill/>
        </p:spPr>
        <p:txBody>
          <a:bodyPr wrap="square" lIns="36000" tIns="36000" rIns="36000" bIns="36000" rtlCol="0" anchor="t" anchorCtr="0">
            <a:spAutoFit/>
          </a:bodyPr>
          <a:lstStyle/>
          <a:p>
            <a:pPr>
              <a:lnSpc>
                <a:spcPct val="120000"/>
              </a:lnSpc>
            </a:pPr>
            <a:r>
              <a:rPr lang="ja-JP" altLang="en-US" sz="1200" dirty="0" smtClean="0">
                <a:solidFill>
                  <a:schemeClr val="accent2">
                    <a:lumMod val="75000"/>
                  </a:schemeClr>
                </a:solidFill>
                <a:latin typeface="+mn-ea"/>
                <a:cs typeface="メイリオ" panose="020B0604030504040204" pitchFamily="50" charset="-128"/>
              </a:rPr>
              <a:t>●イメージ：</a:t>
            </a:r>
            <a:r>
              <a:rPr lang="en-US" altLang="ja-JP" sz="1200" dirty="0" smtClean="0">
                <a:latin typeface="+mn-ea"/>
                <a:cs typeface="メイリオ" panose="020B0604030504040204" pitchFamily="50" charset="-128"/>
              </a:rPr>
              <a:t>STEC</a:t>
            </a:r>
            <a:r>
              <a:rPr lang="ja-JP" altLang="en-US" sz="1200" dirty="0" smtClean="0">
                <a:latin typeface="+mn-ea"/>
                <a:cs typeface="メイリオ" panose="020B0604030504040204" pitchFamily="50" charset="-128"/>
              </a:rPr>
              <a:t>イントラ中道さん</a:t>
            </a:r>
            <a:endParaRPr lang="en-US" altLang="ja-JP" sz="1200" dirty="0" smtClean="0">
              <a:latin typeface="+mn-ea"/>
              <a:cs typeface="メイリオ" panose="020B0604030504040204" pitchFamily="50" charset="-128"/>
            </a:endParaRPr>
          </a:p>
          <a:p>
            <a:pPr>
              <a:lnSpc>
                <a:spcPct val="120000"/>
              </a:lnSpc>
            </a:pPr>
            <a:endParaRPr lang="en-US" altLang="zh-TW"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迷うくらいならやってみようが信条の、実践・体験を重視して体で覚えることに重きを置き</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テンション高く楽しく学ぶ雰囲気を作り出すタイプ</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軽く見本を見せたら、まずやらせてみる。その結果うまくいかなかったとしても</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良かったポイントを見つけ、まず褒める。その褒め方も若干オーバー気味で、一言褒めて終わりではなく</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「ここはすごく良かったじゃないですか。だって初めてなのにこれができたんですよ。</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普通はこんなことなかなかできないんですから。」など畳み掛け、その場の雰囲気をもっていく。</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たとえ本人が失敗したと思った場合でも、その失敗を認め教える前に、別のところを褒める。</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修正点も、細かく説明することはなく、ここはこんなイメージでやってみましょう。</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もっと思い切ってグンとやっちゃって大丈夫。など擬音やイメージを活用してコツを体で覚えさせたり、</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うまくできたら憧れられる・今のままだと周囲が不安がるなど第三者の目線を例に出して責任を認識させる方法をとる。本人のモチベーション変化にも敏感で、その変化が見られると、「飽きた？」「楽しい？」など直接的に問いかける。</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その人の言動・行動を見て、それに対応する教え方をするため、他の人を比較対象に出すことはほとんどないが自分の経験談を話すことは多い。</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本人のやる気を邪魔しないようにするため、深く接する時とあえて放置し見守るタイミングをうまく使い分けている。</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a:latin typeface="+mn-ea"/>
                <a:cs typeface="メイリオ" panose="020B0604030504040204" pitchFamily="50" charset="-128"/>
              </a:rPr>
              <a:t>基本的にテンションは高めを維持しつつも敬語は</a:t>
            </a:r>
            <a:r>
              <a:rPr lang="ja-JP" altLang="en-US" sz="1200" dirty="0" smtClean="0">
                <a:latin typeface="+mn-ea"/>
                <a:cs typeface="メイリオ" panose="020B0604030504040204" pitchFamily="50" charset="-128"/>
              </a:rPr>
              <a:t>忘れないが、</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相手に対してではなく自分自身の感想として「うまい！」「いいね！」「いけっ！」などの言葉遣いもする。</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教える</a:t>
            </a:r>
            <a:r>
              <a:rPr lang="ja-JP" altLang="en-US" sz="1200" dirty="0">
                <a:latin typeface="+mn-ea"/>
                <a:cs typeface="メイリオ" panose="020B0604030504040204" pitchFamily="50" charset="-128"/>
              </a:rPr>
              <a:t>自分よりも教わる本人の方が優秀だと思っている雰囲気で接する</a:t>
            </a:r>
            <a:r>
              <a:rPr lang="ja-JP" altLang="en-US" sz="1200" dirty="0" smtClean="0">
                <a:latin typeface="+mn-ea"/>
                <a:cs typeface="メイリオ" panose="020B0604030504040204" pitchFamily="50" charset="-128"/>
              </a:rPr>
              <a:t>。</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a:t>
            </a:r>
            <a:r>
              <a:rPr lang="ja-JP" altLang="en-US" sz="1200" dirty="0">
                <a:latin typeface="+mn-ea"/>
                <a:cs typeface="メイリオ" panose="020B0604030504040204" pitchFamily="50" charset="-128"/>
              </a:rPr>
              <a:t>教える自分は経験があるからできるが、あなたと同じくらいの時は、そこまでできなかったんですという雰囲気</a:t>
            </a:r>
            <a:r>
              <a:rPr lang="ja-JP" altLang="en-US" sz="1200" dirty="0" smtClean="0">
                <a:latin typeface="+mn-ea"/>
                <a:cs typeface="メイリオ" panose="020B0604030504040204" pitchFamily="50" charset="-128"/>
              </a:rPr>
              <a:t>）</a:t>
            </a:r>
            <a:endParaRPr lang="en-US" altLang="ja-JP" sz="1200" dirty="0">
              <a:latin typeface="+mn-ea"/>
              <a:cs typeface="メイリオ" panose="020B0604030504040204" pitchFamily="50" charset="-128"/>
            </a:endParaRPr>
          </a:p>
        </p:txBody>
      </p:sp>
      <p:grpSp>
        <p:nvGrpSpPr>
          <p:cNvPr id="5" name="図形グループ 4"/>
          <p:cNvGrpSpPr/>
          <p:nvPr/>
        </p:nvGrpSpPr>
        <p:grpSpPr>
          <a:xfrm>
            <a:off x="152286" y="2890186"/>
            <a:ext cx="1455136" cy="1654608"/>
            <a:chOff x="297073" y="1846884"/>
            <a:chExt cx="613614" cy="697729"/>
          </a:xfrm>
        </p:grpSpPr>
        <p:pic>
          <p:nvPicPr>
            <p:cNvPr id="20" name="図 1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7073" y="1846884"/>
              <a:ext cx="613614" cy="697729"/>
            </a:xfrm>
            <a:prstGeom prst="rect">
              <a:avLst/>
            </a:prstGeom>
          </p:spPr>
        </p:pic>
        <p:pic>
          <p:nvPicPr>
            <p:cNvPr id="3078" name="Picture 6" descr="http://alpacask.com/images/files/3437.g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4536" y="1882525"/>
              <a:ext cx="533868" cy="533868"/>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正方形/長方形 21"/>
            <p:cNvSpPr/>
            <p:nvPr/>
          </p:nvSpPr>
          <p:spPr>
            <a:xfrm>
              <a:off x="495563" y="2429548"/>
              <a:ext cx="272550" cy="97339"/>
            </a:xfrm>
            <a:prstGeom prst="rect">
              <a:avLst/>
            </a:prstGeom>
          </p:spPr>
          <p:txBody>
            <a:bodyPr wrap="none">
              <a:spAutoFit/>
            </a:bodyPr>
            <a:lstStyle/>
            <a:p>
              <a:r>
                <a:rPr lang="ja-JP" altLang="en-US" sz="900" dirty="0" smtClean="0">
                  <a:latin typeface="+mn-ea"/>
                </a:rPr>
                <a:t>有吉弘行</a:t>
              </a:r>
              <a:endParaRPr lang="ja-JP" altLang="en-US" sz="900" dirty="0">
                <a:latin typeface="+mn-ea"/>
              </a:endParaRPr>
            </a:p>
          </p:txBody>
        </p:sp>
      </p:grpSp>
      <p:grpSp>
        <p:nvGrpSpPr>
          <p:cNvPr id="6" name="図形グループ 5"/>
          <p:cNvGrpSpPr/>
          <p:nvPr/>
        </p:nvGrpSpPr>
        <p:grpSpPr>
          <a:xfrm>
            <a:off x="182217" y="1065115"/>
            <a:ext cx="1456754" cy="1654607"/>
            <a:chOff x="288247" y="1065115"/>
            <a:chExt cx="614297" cy="697729"/>
          </a:xfrm>
        </p:grpSpPr>
        <p:sp>
          <p:nvSpPr>
            <p:cNvPr id="18" name="正方形/長方形 17"/>
            <p:cNvSpPr/>
            <p:nvPr/>
          </p:nvSpPr>
          <p:spPr>
            <a:xfrm>
              <a:off x="297073" y="1093501"/>
              <a:ext cx="604787" cy="536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19" name="図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8247" y="1065115"/>
              <a:ext cx="613614" cy="697729"/>
            </a:xfrm>
            <a:prstGeom prst="rect">
              <a:avLst/>
            </a:prstGeom>
          </p:spPr>
        </p:pic>
        <p:pic>
          <p:nvPicPr>
            <p:cNvPr id="3074" name="Picture 2" descr="http://s3-ap-northeast-1.amazonaws.com/topicks/article_thumb/21070_original.jpg"/>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34536" y="1092934"/>
              <a:ext cx="533868" cy="543719"/>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正方形/長方形 22"/>
            <p:cNvSpPr/>
            <p:nvPr/>
          </p:nvSpPr>
          <p:spPr>
            <a:xfrm>
              <a:off x="289306" y="1652990"/>
              <a:ext cx="613238" cy="97339"/>
            </a:xfrm>
            <a:prstGeom prst="rect">
              <a:avLst/>
            </a:prstGeom>
          </p:spPr>
          <p:txBody>
            <a:bodyPr wrap="none">
              <a:spAutoFit/>
            </a:bodyPr>
            <a:lstStyle/>
            <a:p>
              <a:r>
                <a:rPr lang="ja-JP" altLang="en-US" sz="900" dirty="0" smtClean="0">
                  <a:latin typeface="+mn-ea"/>
                </a:rPr>
                <a:t>ユースケ・サンタマリア</a:t>
              </a:r>
              <a:endParaRPr lang="ja-JP" altLang="en-US" sz="900" dirty="0">
                <a:latin typeface="+mn-ea"/>
              </a:endParaRPr>
            </a:p>
          </p:txBody>
        </p:sp>
      </p:grpSp>
      <p:grpSp>
        <p:nvGrpSpPr>
          <p:cNvPr id="2" name="図形グループ 1"/>
          <p:cNvGrpSpPr/>
          <p:nvPr/>
        </p:nvGrpSpPr>
        <p:grpSpPr>
          <a:xfrm>
            <a:off x="147187" y="4777040"/>
            <a:ext cx="1455135" cy="1654607"/>
            <a:chOff x="291974" y="2758481"/>
            <a:chExt cx="613614" cy="697729"/>
          </a:xfrm>
        </p:grpSpPr>
        <p:pic>
          <p:nvPicPr>
            <p:cNvPr id="21" name="図 2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1974" y="2758481"/>
              <a:ext cx="613614" cy="697729"/>
            </a:xfrm>
            <a:prstGeom prst="rect">
              <a:avLst/>
            </a:prstGeom>
          </p:spPr>
        </p:pic>
        <p:pic>
          <p:nvPicPr>
            <p:cNvPr id="3076" name="Picture 4" descr="http://search.yoshimoto.co.jp/talent_prf/718.jp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23385" y="2779708"/>
              <a:ext cx="533868" cy="549632"/>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正方形/長方形 23"/>
            <p:cNvSpPr/>
            <p:nvPr/>
          </p:nvSpPr>
          <p:spPr>
            <a:xfrm>
              <a:off x="529268" y="3343583"/>
              <a:ext cx="175211" cy="97339"/>
            </a:xfrm>
            <a:prstGeom prst="rect">
              <a:avLst/>
            </a:prstGeom>
          </p:spPr>
          <p:txBody>
            <a:bodyPr wrap="none">
              <a:spAutoFit/>
            </a:bodyPr>
            <a:lstStyle/>
            <a:p>
              <a:r>
                <a:rPr lang="ja-JP" altLang="en-US" sz="900" dirty="0" smtClean="0">
                  <a:latin typeface="+mn-ea"/>
                </a:rPr>
                <a:t>友近</a:t>
              </a:r>
              <a:endParaRPr lang="ja-JP" altLang="en-US" sz="900" dirty="0">
                <a:latin typeface="+mn-ea"/>
              </a:endParaRPr>
            </a:p>
          </p:txBody>
        </p:sp>
      </p:grpSp>
    </p:spTree>
    <p:extLst>
      <p:ext uri="{BB962C8B-B14F-4D97-AF65-F5344CB8AC3E}">
        <p14:creationId xmlns:p14="http://schemas.microsoft.com/office/powerpoint/2010/main" val="21933662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a:xfrm>
            <a:off x="3034394" y="6616869"/>
            <a:ext cx="3086100" cy="164732"/>
          </a:xfrm>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2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サポーター</a:t>
            </a:r>
            <a:endParaRPr lang="ja-JP" altLang="en-US" sz="1000" dirty="0">
              <a:solidFill>
                <a:schemeClr val="bg1"/>
              </a:solidFill>
              <a:latin typeface="+mn-ea"/>
              <a:ea typeface="+mn-ea"/>
            </a:endParaRPr>
          </a:p>
        </p:txBody>
      </p:sp>
      <p:sp>
        <p:nvSpPr>
          <p:cNvPr id="11" name="対角する 2 つの角を切り取った四角形 10"/>
          <p:cNvSpPr/>
          <p:nvPr/>
        </p:nvSpPr>
        <p:spPr>
          <a:xfrm>
            <a:off x="215699" y="981075"/>
            <a:ext cx="8811634" cy="5521212"/>
          </a:xfrm>
          <a:prstGeom prst="snip2Diag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3" name="スライド番号プレースホルダー 3"/>
          <p:cNvSpPr>
            <a:spLocks noGrp="1"/>
          </p:cNvSpPr>
          <p:nvPr>
            <p:ph type="sldNum" sz="quarter" idx="12"/>
          </p:nvPr>
        </p:nvSpPr>
        <p:spPr>
          <a:xfrm>
            <a:off x="7853226" y="6570463"/>
            <a:ext cx="730210" cy="211138"/>
          </a:xfrm>
        </p:spPr>
        <p:txBody>
          <a:bodyPr/>
          <a:lstStyle/>
          <a:p>
            <a:fld id="{B260B61C-D246-45CA-8C54-D4D04878CEA2}" type="slidenum">
              <a:rPr lang="ja-JP" altLang="en-US" sz="800" smtClean="0">
                <a:latin typeface="+mn-ea"/>
              </a:rPr>
              <a:pPr/>
              <a:t>29</a:t>
            </a:fld>
            <a:endParaRPr lang="ja-JP" altLang="en-US" sz="800" dirty="0">
              <a:latin typeface="+mn-ea"/>
            </a:endParaRPr>
          </a:p>
        </p:txBody>
      </p:sp>
      <p:sp>
        <p:nvSpPr>
          <p:cNvPr id="17" name="テキスト ボックス 16"/>
          <p:cNvSpPr txBox="1"/>
          <p:nvPr/>
        </p:nvSpPr>
        <p:spPr>
          <a:xfrm>
            <a:off x="1649377" y="953476"/>
            <a:ext cx="7330933" cy="5828125"/>
          </a:xfrm>
          <a:prstGeom prst="rect">
            <a:avLst/>
          </a:prstGeom>
          <a:noFill/>
        </p:spPr>
        <p:txBody>
          <a:bodyPr wrap="square" lIns="36000" tIns="36000" rIns="36000" bIns="36000" rtlCol="0" anchor="t" anchorCtr="0">
            <a:spAutoFit/>
          </a:bodyPr>
          <a:lstStyle/>
          <a:p>
            <a:pPr>
              <a:lnSpc>
                <a:spcPct val="120000"/>
              </a:lnSpc>
            </a:pPr>
            <a:r>
              <a:rPr lang="ja-JP" altLang="en-US" sz="1200" dirty="0" smtClean="0">
                <a:solidFill>
                  <a:schemeClr val="accent6">
                    <a:lumMod val="75000"/>
                  </a:schemeClr>
                </a:solidFill>
                <a:latin typeface="+mn-ea"/>
                <a:cs typeface="メイリオ" panose="020B0604030504040204" pitchFamily="50" charset="-128"/>
              </a:rPr>
              <a:t>●イメージ：</a:t>
            </a:r>
            <a:r>
              <a:rPr lang="en-US" altLang="ja-JP" sz="1200" dirty="0" smtClean="0">
                <a:latin typeface="+mn-ea"/>
                <a:cs typeface="メイリオ" panose="020B0604030504040204" pitchFamily="50" charset="-128"/>
              </a:rPr>
              <a:t>STEC</a:t>
            </a:r>
            <a:r>
              <a:rPr lang="ja-JP" altLang="en-US" sz="1200" dirty="0" smtClean="0">
                <a:latin typeface="+mn-ea"/>
                <a:cs typeface="メイリオ" panose="020B0604030504040204" pitchFamily="50" charset="-128"/>
              </a:rPr>
              <a:t>イントラ綱川さん</a:t>
            </a:r>
            <a:endParaRPr lang="en-US" altLang="ja-JP" sz="1200" dirty="0" smtClean="0">
              <a:latin typeface="+mn-ea"/>
              <a:cs typeface="メイリオ" panose="020B0604030504040204" pitchFamily="50" charset="-128"/>
            </a:endParaRPr>
          </a:p>
          <a:p>
            <a:pPr>
              <a:lnSpc>
                <a:spcPct val="120000"/>
              </a:lnSpc>
            </a:pPr>
            <a:endParaRPr lang="en-US" altLang="zh-TW"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これができれば、こんな素晴らしい世界になるんだという伝え方で</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細かい過程よりも出来た後の状態をイメージさせつつ</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教えるというよりも寄り添って伸ばしていくタイプ</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まずはゴールを伝えることから始め、そのゴールについても、あなたの生活がこう変わる。</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周りの人たちが助けられるなどの、身近な例を用いて示す。</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積極的に見本を見せることはせず、軽く説明・本人にやらせてみる・アドバイスするというサイクルを</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小さいステップで繰り返して、場合によっては補助をしてでも成功を体験させることを重視する。</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上から目線でも、褒めまくるわけでもなく、寄り添う教え方のため、口調は変に意識した敬語ではなく</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普段使いのまま。テンションは高すぎるわけでもなく、高圧的・攻撃的になることもない。</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また、口数は多いものの、返事を必要とする会話は意外に少なく、一方的な発言（独り言）であることが多い。</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質問をする場合は</a:t>
            </a:r>
            <a:r>
              <a:rPr lang="en-US" altLang="ja-JP" sz="1200" dirty="0" smtClean="0">
                <a:latin typeface="+mn-ea"/>
                <a:cs typeface="メイリオ" panose="020B0604030504040204" pitchFamily="50" charset="-128"/>
              </a:rPr>
              <a:t>Yes</a:t>
            </a:r>
            <a:r>
              <a:rPr lang="en-US" altLang="ja-JP" sz="1200" dirty="0">
                <a:latin typeface="+mn-ea"/>
                <a:cs typeface="メイリオ" panose="020B0604030504040204" pitchFamily="50" charset="-128"/>
              </a:rPr>
              <a:t>/</a:t>
            </a:r>
            <a:r>
              <a:rPr lang="en-US" altLang="ja-JP" sz="1200" dirty="0" smtClean="0">
                <a:latin typeface="+mn-ea"/>
                <a:cs typeface="メイリオ" panose="020B0604030504040204" pitchFamily="50" charset="-128"/>
              </a:rPr>
              <a:t>No</a:t>
            </a:r>
            <a:r>
              <a:rPr lang="ja-JP" altLang="en-US" sz="1200" dirty="0" smtClean="0">
                <a:latin typeface="+mn-ea"/>
                <a:cs typeface="メイリオ" panose="020B0604030504040204" pitchFamily="50" charset="-128"/>
              </a:rPr>
              <a:t>を迫ることはせず、「どこかわからなかった？」「何かひっかかった？」などと投げかけ、説明させることで、自分が何に迷っているのかを認識させる手法をとり、そこに対してはシンプルな説明・アドバイスをする。</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発言の中に他者の存在を用いることも多いが、それはライバルとしてではなく、第三者として客観的にどう見える・どう感じるという使い方をする。</a:t>
            </a:r>
            <a:endParaRPr lang="en-US" altLang="ja-JP" sz="1200" dirty="0" smtClean="0">
              <a:latin typeface="+mn-ea"/>
              <a:cs typeface="メイリオ" panose="020B0604030504040204" pitchFamily="50" charset="-128"/>
            </a:endParaRPr>
          </a:p>
          <a:p>
            <a:pPr>
              <a:lnSpc>
                <a:spcPct val="120000"/>
              </a:lnSpc>
            </a:pPr>
            <a:endParaRPr lang="en-US" altLang="ja-JP" sz="1200" dirty="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自分自身の姿については、スキルの高さをひけらかしたり学ぶ姿勢を見せることもなく、</a:t>
            </a:r>
            <a:endParaRPr lang="en-US" altLang="ja-JP" sz="1200" dirty="0" smtClean="0">
              <a:latin typeface="+mn-ea"/>
              <a:cs typeface="メイリオ" panose="020B0604030504040204" pitchFamily="50" charset="-128"/>
            </a:endParaRPr>
          </a:p>
          <a:p>
            <a:pPr>
              <a:lnSpc>
                <a:spcPct val="120000"/>
              </a:lnSpc>
            </a:pPr>
            <a:r>
              <a:rPr lang="ja-JP" altLang="en-US" sz="1200" dirty="0" smtClean="0">
                <a:latin typeface="+mn-ea"/>
                <a:cs typeface="メイリオ" panose="020B0604030504040204" pitchFamily="50" charset="-128"/>
              </a:rPr>
              <a:t>ある意味冷静で一線引いており、特に触れない。</a:t>
            </a:r>
            <a:endParaRPr lang="en-US" altLang="ja-JP" sz="1200" dirty="0">
              <a:latin typeface="+mn-ea"/>
              <a:cs typeface="メイリオ" panose="020B0604030504040204" pitchFamily="50" charset="-128"/>
            </a:endParaRPr>
          </a:p>
        </p:txBody>
      </p:sp>
      <p:grpSp>
        <p:nvGrpSpPr>
          <p:cNvPr id="5" name="図形グループ 4"/>
          <p:cNvGrpSpPr/>
          <p:nvPr/>
        </p:nvGrpSpPr>
        <p:grpSpPr>
          <a:xfrm>
            <a:off x="214184" y="2878844"/>
            <a:ext cx="1405682" cy="1598374"/>
            <a:chOff x="297073" y="1846884"/>
            <a:chExt cx="613614" cy="697729"/>
          </a:xfrm>
        </p:grpSpPr>
        <p:pic>
          <p:nvPicPr>
            <p:cNvPr id="20" name="図 1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7073" y="1846884"/>
              <a:ext cx="613614" cy="697729"/>
            </a:xfrm>
            <a:prstGeom prst="rect">
              <a:avLst/>
            </a:prstGeom>
          </p:spPr>
        </p:pic>
        <p:pic>
          <p:nvPicPr>
            <p:cNvPr id="2052" name="Picture 4" descr="http://up.gc-img.net/post_img_web/2014/04/ef44aec7c2e899876b679723052cd602_7189.jpe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1719" y="1897989"/>
              <a:ext cx="532977" cy="53297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正方形/長方形 1"/>
            <p:cNvSpPr/>
            <p:nvPr/>
          </p:nvSpPr>
          <p:spPr>
            <a:xfrm>
              <a:off x="330741" y="2425775"/>
              <a:ext cx="534049" cy="100764"/>
            </a:xfrm>
            <a:prstGeom prst="rect">
              <a:avLst/>
            </a:prstGeom>
          </p:spPr>
          <p:txBody>
            <a:bodyPr wrap="none">
              <a:spAutoFit/>
            </a:bodyPr>
            <a:lstStyle/>
            <a:p>
              <a:r>
                <a:rPr lang="ja-JP" altLang="en-US" sz="900" dirty="0" smtClean="0">
                  <a:latin typeface="+mn-ea"/>
                  <a:cs typeface="メイリオ" panose="020B0604030504040204" pitchFamily="50" charset="-128"/>
                </a:rPr>
                <a:t>マツコ・デラックス</a:t>
              </a:r>
              <a:endParaRPr lang="ja-JP" altLang="en-US" sz="900" dirty="0">
                <a:latin typeface="+mn-ea"/>
              </a:endParaRPr>
            </a:p>
          </p:txBody>
        </p:sp>
      </p:grpSp>
      <p:grpSp>
        <p:nvGrpSpPr>
          <p:cNvPr id="3" name="図形グループ 2"/>
          <p:cNvGrpSpPr/>
          <p:nvPr/>
        </p:nvGrpSpPr>
        <p:grpSpPr>
          <a:xfrm>
            <a:off x="197099" y="4799720"/>
            <a:ext cx="1405682" cy="1598374"/>
            <a:chOff x="291974" y="2758481"/>
            <a:chExt cx="613614" cy="697729"/>
          </a:xfrm>
        </p:grpSpPr>
        <p:pic>
          <p:nvPicPr>
            <p:cNvPr id="21" name="図 2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1974" y="2758481"/>
              <a:ext cx="613614" cy="697729"/>
            </a:xfrm>
            <a:prstGeom prst="rect">
              <a:avLst/>
            </a:prstGeom>
          </p:spPr>
        </p:pic>
        <p:pic>
          <p:nvPicPr>
            <p:cNvPr id="2054" name="Picture 6" descr="http://up.gc-img.net/post_img_web/2013/03/Am42w6bfFWEI9JZ"/>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26972" y="2792204"/>
              <a:ext cx="546214" cy="536704"/>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正方形/長方形 21"/>
            <p:cNvSpPr/>
            <p:nvPr/>
          </p:nvSpPr>
          <p:spPr>
            <a:xfrm>
              <a:off x="339878" y="3330521"/>
              <a:ext cx="541746" cy="100764"/>
            </a:xfrm>
            <a:prstGeom prst="rect">
              <a:avLst/>
            </a:prstGeom>
          </p:spPr>
          <p:txBody>
            <a:bodyPr wrap="none">
              <a:spAutoFit/>
            </a:bodyPr>
            <a:lstStyle/>
            <a:p>
              <a:r>
                <a:rPr lang="ja-JP" altLang="en-US" sz="900" dirty="0" smtClean="0">
                  <a:latin typeface="+mn-ea"/>
                  <a:cs typeface="メイリオ" panose="020B0604030504040204" pitchFamily="50" charset="-128"/>
                </a:rPr>
                <a:t>高橋みなみ</a:t>
              </a:r>
              <a:r>
                <a:rPr lang="en-US" altLang="ja-JP" sz="900" dirty="0" smtClean="0">
                  <a:latin typeface="+mn-ea"/>
                  <a:cs typeface="メイリオ" panose="020B0604030504040204" pitchFamily="50" charset="-128"/>
                </a:rPr>
                <a:t>(AKB48)</a:t>
              </a:r>
              <a:endParaRPr lang="ja-JP" altLang="en-US" sz="900" dirty="0">
                <a:latin typeface="+mn-ea"/>
              </a:endParaRPr>
            </a:p>
          </p:txBody>
        </p:sp>
      </p:grpSp>
      <p:grpSp>
        <p:nvGrpSpPr>
          <p:cNvPr id="6" name="図形グループ 5"/>
          <p:cNvGrpSpPr/>
          <p:nvPr/>
        </p:nvGrpSpPr>
        <p:grpSpPr>
          <a:xfrm>
            <a:off x="186187" y="1065116"/>
            <a:ext cx="1405682" cy="1598375"/>
            <a:chOff x="288247" y="1065115"/>
            <a:chExt cx="613614" cy="697729"/>
          </a:xfrm>
        </p:grpSpPr>
        <p:sp>
          <p:nvSpPr>
            <p:cNvPr id="18" name="正方形/長方形 17"/>
            <p:cNvSpPr/>
            <p:nvPr/>
          </p:nvSpPr>
          <p:spPr>
            <a:xfrm>
              <a:off x="297073" y="1093501"/>
              <a:ext cx="604787" cy="536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pic>
          <p:nvPicPr>
            <p:cNvPr id="19" name="図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8247" y="1065115"/>
              <a:ext cx="613614" cy="697729"/>
            </a:xfrm>
            <a:prstGeom prst="rect">
              <a:avLst/>
            </a:prstGeom>
          </p:spPr>
        </p:pic>
        <p:pic>
          <p:nvPicPr>
            <p:cNvPr id="2050" name="Picture 2" descr="http://www.city.ichinomiya.aichi.jp/division/sport/mathuoka.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29404" y="1095083"/>
              <a:ext cx="521478" cy="546860"/>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正方形/長方形 22"/>
            <p:cNvSpPr/>
            <p:nvPr/>
          </p:nvSpPr>
          <p:spPr>
            <a:xfrm>
              <a:off x="463621" y="1643061"/>
              <a:ext cx="282139" cy="100764"/>
            </a:xfrm>
            <a:prstGeom prst="rect">
              <a:avLst/>
            </a:prstGeom>
          </p:spPr>
          <p:txBody>
            <a:bodyPr wrap="none">
              <a:spAutoFit/>
            </a:bodyPr>
            <a:lstStyle/>
            <a:p>
              <a:r>
                <a:rPr lang="ja-JP" altLang="en-US" sz="900" dirty="0" smtClean="0">
                  <a:latin typeface="+mn-ea"/>
                  <a:cs typeface="メイリオ" panose="020B0604030504040204" pitchFamily="50" charset="-128"/>
                </a:rPr>
                <a:t>松岡</a:t>
              </a:r>
              <a:r>
                <a:rPr lang="ja-JP" altLang="en-US" sz="900" dirty="0">
                  <a:latin typeface="+mn-ea"/>
                  <a:cs typeface="メイリオ" panose="020B0604030504040204" pitchFamily="50" charset="-128"/>
                </a:rPr>
                <a:t>修造</a:t>
              </a:r>
              <a:endParaRPr lang="ja-JP" altLang="en-US" sz="900" dirty="0">
                <a:latin typeface="+mn-ea"/>
              </a:endParaRPr>
            </a:p>
          </p:txBody>
        </p:sp>
      </p:grpSp>
    </p:spTree>
    <p:extLst>
      <p:ext uri="{BB962C8B-B14F-4D97-AF65-F5344CB8AC3E}">
        <p14:creationId xmlns:p14="http://schemas.microsoft.com/office/powerpoint/2010/main" val="10579407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dirty="0" smtClean="0">
                <a:latin typeface="+mj-ea"/>
                <a:ea typeface="+mj-ea"/>
              </a:rPr>
              <a:t>©                         </a:t>
            </a:r>
            <a:r>
              <a:rPr lang="ja-JP" altLang="en-US" dirty="0" smtClean="0">
                <a:latin typeface="+mj-ea"/>
                <a:ea typeface="+mj-ea"/>
              </a:rPr>
              <a:t>　</a:t>
            </a:r>
            <a:r>
              <a:rPr lang="en-US" altLang="ja-JP" dirty="0" smtClean="0">
                <a:latin typeface="+mj-ea"/>
                <a:ea typeface="+mj-ea"/>
              </a:rPr>
              <a:t> all rights reserved</a:t>
            </a:r>
            <a:endParaRPr lang="ja-JP" altLang="en-US" dirty="0">
              <a:latin typeface="+mj-ea"/>
              <a:ea typeface="+mj-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j-ea"/>
                <a:ea typeface="+mj-ea"/>
              </a:rPr>
              <a:pPr/>
              <a:t>3</a:t>
            </a:fld>
            <a:endParaRPr lang="ja-JP" altLang="en-US" sz="800">
              <a:latin typeface="+mj-ea"/>
              <a:ea typeface="+mj-ea"/>
            </a:endParaRPr>
          </a:p>
        </p:txBody>
      </p:sp>
      <p:sp>
        <p:nvSpPr>
          <p:cNvPr id="6" name="正方形/長方形 5"/>
          <p:cNvSpPr/>
          <p:nvPr/>
        </p:nvSpPr>
        <p:spPr>
          <a:xfrm>
            <a:off x="614596" y="854768"/>
            <a:ext cx="7752226" cy="553998"/>
          </a:xfrm>
          <a:prstGeom prst="rect">
            <a:avLst/>
          </a:prstGeom>
        </p:spPr>
        <p:txBody>
          <a:bodyPr wrap="square" anchor="ctr">
            <a:spAutoFit/>
          </a:bodyPr>
          <a:lstStyle/>
          <a:p>
            <a:pPr lvl="0">
              <a:lnSpc>
                <a:spcPct val="150000"/>
              </a:lnSpc>
            </a:pPr>
            <a:r>
              <a:rPr lang="ja-JP" altLang="en-US" sz="2000" b="1" dirty="0" smtClean="0">
                <a:solidFill>
                  <a:prstClr val="black">
                    <a:lumMod val="75000"/>
                    <a:lumOff val="25000"/>
                  </a:prstClr>
                </a:solidFill>
                <a:latin typeface="+mj-ea"/>
                <a:ea typeface="+mj-ea"/>
              </a:rPr>
              <a:t>主体的成長を促す運転コーチングアプリ</a:t>
            </a:r>
            <a:endParaRPr lang="en-US" altLang="ja-JP" sz="2000" b="1" dirty="0" smtClean="0">
              <a:solidFill>
                <a:prstClr val="black">
                  <a:lumMod val="75000"/>
                  <a:lumOff val="25000"/>
                </a:prstClr>
              </a:solidFill>
              <a:latin typeface="+mj-ea"/>
              <a:ea typeface="+mj-ea"/>
            </a:endParaRPr>
          </a:p>
        </p:txBody>
      </p:sp>
      <p:sp>
        <p:nvSpPr>
          <p:cNvPr id="7"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j-ea"/>
              </a:rPr>
              <a:t>本プロジェクトの目的</a:t>
            </a:r>
            <a:endParaRPr lang="ja-JP" altLang="en-US" sz="1000" dirty="0">
              <a:solidFill>
                <a:schemeClr val="bg1"/>
              </a:solidFill>
              <a:latin typeface="+mj-ea"/>
            </a:endParaRPr>
          </a:p>
        </p:txBody>
      </p:sp>
      <p:pic>
        <p:nvPicPr>
          <p:cNvPr id="2" name="図 1" descr="スクリーンショット 2015-12-10 0.52.34.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65700" y="3600886"/>
            <a:ext cx="3468824" cy="2613719"/>
          </a:xfrm>
          <a:prstGeom prst="rect">
            <a:avLst/>
          </a:prstGeom>
        </p:spPr>
      </p:pic>
      <p:pic>
        <p:nvPicPr>
          <p:cNvPr id="3" name="図 2" descr="スクリーンショット 2015-12-10 0.59.58.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7400" y="3600886"/>
            <a:ext cx="3470542" cy="2626138"/>
          </a:xfrm>
          <a:prstGeom prst="rect">
            <a:avLst/>
          </a:prstGeom>
        </p:spPr>
      </p:pic>
      <p:sp>
        <p:nvSpPr>
          <p:cNvPr id="8" name="正方形/長方形 7"/>
          <p:cNvSpPr/>
          <p:nvPr/>
        </p:nvSpPr>
        <p:spPr>
          <a:xfrm>
            <a:off x="1135296" y="1427550"/>
            <a:ext cx="6218004" cy="923330"/>
          </a:xfrm>
          <a:prstGeom prst="rect">
            <a:avLst/>
          </a:prstGeom>
        </p:spPr>
        <p:txBody>
          <a:bodyPr wrap="square" anchor="ctr">
            <a:spAutoFit/>
          </a:bodyPr>
          <a:lstStyle/>
          <a:p>
            <a:pPr marL="285750" lvl="0" indent="-285750">
              <a:lnSpc>
                <a:spcPct val="150000"/>
              </a:lnSpc>
              <a:buFont typeface="Arial"/>
              <a:buChar char="•"/>
            </a:pPr>
            <a:r>
              <a:rPr lang="ja-JP" altLang="en-US" dirty="0" smtClean="0">
                <a:solidFill>
                  <a:prstClr val="black">
                    <a:lumMod val="75000"/>
                    <a:lumOff val="25000"/>
                  </a:prstClr>
                </a:solidFill>
                <a:latin typeface="+mj-ea"/>
                <a:ea typeface="+mj-ea"/>
              </a:rPr>
              <a:t>正確性・信頼性、わかりやすさ、過敏すぎない警告</a:t>
            </a:r>
            <a:endParaRPr lang="en-US" altLang="ja-JP" dirty="0" smtClean="0">
              <a:solidFill>
                <a:prstClr val="black">
                  <a:lumMod val="75000"/>
                  <a:lumOff val="25000"/>
                </a:prstClr>
              </a:solidFill>
              <a:latin typeface="+mj-ea"/>
              <a:ea typeface="+mj-ea"/>
            </a:endParaRPr>
          </a:p>
          <a:p>
            <a:pPr marL="285750" lvl="0" indent="-285750">
              <a:lnSpc>
                <a:spcPct val="150000"/>
              </a:lnSpc>
              <a:buFont typeface="Arial"/>
              <a:buChar char="•"/>
            </a:pPr>
            <a:r>
              <a:rPr lang="ja-JP" altLang="en-US" b="1" dirty="0" smtClean="0">
                <a:latin typeface="+mj-ea"/>
                <a:ea typeface="+mj-ea"/>
              </a:rPr>
              <a:t>継続性</a:t>
            </a:r>
            <a:r>
              <a:rPr lang="ja-JP" altLang="en-US" dirty="0" smtClean="0">
                <a:solidFill>
                  <a:prstClr val="black">
                    <a:lumMod val="75000"/>
                    <a:lumOff val="25000"/>
                  </a:prstClr>
                </a:solidFill>
                <a:latin typeface="+mj-ea"/>
                <a:ea typeface="+mj-ea"/>
              </a:rPr>
              <a:t>を重視</a:t>
            </a:r>
            <a:endParaRPr lang="en-US" altLang="ja-JP" dirty="0" smtClean="0">
              <a:solidFill>
                <a:prstClr val="black">
                  <a:lumMod val="75000"/>
                  <a:lumOff val="25000"/>
                </a:prstClr>
              </a:solidFill>
              <a:latin typeface="+mj-ea"/>
              <a:ea typeface="+mj-ea"/>
            </a:endParaRPr>
          </a:p>
        </p:txBody>
      </p:sp>
      <p:sp>
        <p:nvSpPr>
          <p:cNvPr id="9" name="正方形/長方形 8"/>
          <p:cNvSpPr/>
          <p:nvPr/>
        </p:nvSpPr>
        <p:spPr>
          <a:xfrm>
            <a:off x="1198796" y="2714865"/>
            <a:ext cx="2065104" cy="473206"/>
          </a:xfrm>
          <a:prstGeom prst="rect">
            <a:avLst/>
          </a:prstGeom>
        </p:spPr>
        <p:txBody>
          <a:bodyPr wrap="square" anchor="ctr">
            <a:spAutoFit/>
          </a:bodyPr>
          <a:lstStyle/>
          <a:p>
            <a:pPr lvl="0" algn="ctr">
              <a:lnSpc>
                <a:spcPct val="150000"/>
              </a:lnSpc>
            </a:pPr>
            <a:r>
              <a:rPr lang="ja-JP" altLang="en-US" dirty="0" smtClean="0">
                <a:solidFill>
                  <a:prstClr val="black">
                    <a:lumMod val="75000"/>
                    <a:lumOff val="25000"/>
                  </a:prstClr>
                </a:solidFill>
                <a:latin typeface="+mj-ea"/>
                <a:ea typeface="+mj-ea"/>
              </a:rPr>
              <a:t>キャラクター</a:t>
            </a:r>
            <a:endParaRPr lang="en-US" altLang="ja-JP" dirty="0" smtClean="0">
              <a:solidFill>
                <a:prstClr val="black">
                  <a:lumMod val="75000"/>
                  <a:lumOff val="25000"/>
                </a:prstClr>
              </a:solidFill>
              <a:latin typeface="+mj-ea"/>
              <a:ea typeface="+mj-ea"/>
            </a:endParaRPr>
          </a:p>
        </p:txBody>
      </p:sp>
      <p:sp>
        <p:nvSpPr>
          <p:cNvPr id="10" name="正方形/長方形 9"/>
          <p:cNvSpPr/>
          <p:nvPr/>
        </p:nvSpPr>
        <p:spPr>
          <a:xfrm>
            <a:off x="3586396" y="2697551"/>
            <a:ext cx="2065104" cy="507831"/>
          </a:xfrm>
          <a:prstGeom prst="rect">
            <a:avLst/>
          </a:prstGeom>
        </p:spPr>
        <p:txBody>
          <a:bodyPr wrap="square" anchor="ctr">
            <a:spAutoFit/>
          </a:bodyPr>
          <a:lstStyle/>
          <a:p>
            <a:pPr lvl="0" algn="ctr">
              <a:lnSpc>
                <a:spcPct val="150000"/>
              </a:lnSpc>
            </a:pPr>
            <a:r>
              <a:rPr lang="ja-JP" altLang="en-US" dirty="0" smtClean="0">
                <a:solidFill>
                  <a:prstClr val="black">
                    <a:lumMod val="75000"/>
                    <a:lumOff val="25000"/>
                  </a:prstClr>
                </a:solidFill>
                <a:latin typeface="+mj-ea"/>
                <a:ea typeface="+mj-ea"/>
              </a:rPr>
              <a:t>雑談</a:t>
            </a:r>
            <a:endParaRPr lang="en-US" altLang="ja-JP" dirty="0" smtClean="0">
              <a:solidFill>
                <a:prstClr val="black">
                  <a:lumMod val="75000"/>
                  <a:lumOff val="25000"/>
                </a:prstClr>
              </a:solidFill>
              <a:latin typeface="+mj-ea"/>
              <a:ea typeface="+mj-ea"/>
            </a:endParaRPr>
          </a:p>
        </p:txBody>
      </p:sp>
      <p:sp>
        <p:nvSpPr>
          <p:cNvPr id="11" name="正方形/長方形 10"/>
          <p:cNvSpPr/>
          <p:nvPr/>
        </p:nvSpPr>
        <p:spPr>
          <a:xfrm>
            <a:off x="6189896" y="2697551"/>
            <a:ext cx="1747604" cy="507831"/>
          </a:xfrm>
          <a:prstGeom prst="rect">
            <a:avLst/>
          </a:prstGeom>
        </p:spPr>
        <p:txBody>
          <a:bodyPr wrap="square" anchor="ctr">
            <a:spAutoFit/>
          </a:bodyPr>
          <a:lstStyle/>
          <a:p>
            <a:pPr lvl="0" algn="ctr">
              <a:lnSpc>
                <a:spcPct val="150000"/>
              </a:lnSpc>
            </a:pPr>
            <a:r>
              <a:rPr lang="ja-JP" altLang="en-US" dirty="0" smtClean="0">
                <a:solidFill>
                  <a:prstClr val="black">
                    <a:lumMod val="75000"/>
                    <a:lumOff val="25000"/>
                  </a:prstClr>
                </a:solidFill>
                <a:latin typeface="+mj-ea"/>
                <a:ea typeface="+mj-ea"/>
              </a:rPr>
              <a:t>トレーニング</a:t>
            </a:r>
            <a:endParaRPr lang="en-US" altLang="ja-JP" dirty="0" smtClean="0">
              <a:solidFill>
                <a:prstClr val="black">
                  <a:lumMod val="75000"/>
                  <a:lumOff val="25000"/>
                </a:prstClr>
              </a:solidFill>
              <a:latin typeface="+mj-ea"/>
              <a:ea typeface="+mj-ea"/>
            </a:endParaRPr>
          </a:p>
        </p:txBody>
      </p:sp>
      <p:cxnSp>
        <p:nvCxnSpPr>
          <p:cNvPr id="13" name="直線コネクタ 12"/>
          <p:cNvCxnSpPr/>
          <p:nvPr/>
        </p:nvCxnSpPr>
        <p:spPr>
          <a:xfrm>
            <a:off x="1257300" y="3200400"/>
            <a:ext cx="2070100" cy="0"/>
          </a:xfrm>
          <a:prstGeom prst="line">
            <a:avLst/>
          </a:prstGeom>
          <a:ln w="15875">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3975100" y="3213100"/>
            <a:ext cx="1257300" cy="0"/>
          </a:xfrm>
          <a:prstGeom prst="line">
            <a:avLst/>
          </a:prstGeom>
          <a:ln w="15875">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6057900" y="3200400"/>
            <a:ext cx="2070100" cy="0"/>
          </a:xfrm>
          <a:prstGeom prst="line">
            <a:avLst/>
          </a:prstGeom>
          <a:ln w="15875">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8084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30</a:t>
            </a:fld>
            <a:endParaRPr lang="ja-JP" altLang="en-US" sz="800">
              <a:latin typeface="+mn-ea"/>
            </a:endParaRPr>
          </a:p>
        </p:txBody>
      </p:sp>
      <p:sp>
        <p:nvSpPr>
          <p:cNvPr id="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合うかどうかをヒアリング</a:t>
            </a:r>
            <a:endParaRPr lang="ja-JP" altLang="en-US" sz="1000" dirty="0">
              <a:solidFill>
                <a:schemeClr val="bg1"/>
              </a:solidFill>
              <a:latin typeface="+mn-ea"/>
              <a:ea typeface="+mn-ea"/>
            </a:endParaRPr>
          </a:p>
        </p:txBody>
      </p:sp>
      <p:sp>
        <p:nvSpPr>
          <p:cNvPr id="6" name="正方形/長方形 5"/>
          <p:cNvSpPr/>
          <p:nvPr/>
        </p:nvSpPr>
        <p:spPr>
          <a:xfrm>
            <a:off x="690298" y="771827"/>
            <a:ext cx="6582533" cy="369332"/>
          </a:xfrm>
          <a:prstGeom prst="rect">
            <a:avLst/>
          </a:prstGeom>
        </p:spPr>
        <p:txBody>
          <a:bodyPr wrap="square">
            <a:spAutoFit/>
          </a:bodyPr>
          <a:lstStyle/>
          <a:p>
            <a:pPr lvl="0"/>
            <a:r>
              <a:rPr lang="ja-JP" altLang="en-US" dirty="0" smtClean="0">
                <a:solidFill>
                  <a:prstClr val="black"/>
                </a:solidFill>
                <a:latin typeface="+mn-ea"/>
              </a:rPr>
              <a:t>４人の人物像を見て、合うか合わないかをヒアリング</a:t>
            </a:r>
            <a:endParaRPr lang="en-US" altLang="ja-JP" dirty="0" smtClean="0">
              <a:solidFill>
                <a:prstClr val="black"/>
              </a:solidFill>
              <a:latin typeface="+mn-ea"/>
            </a:endParaRPr>
          </a:p>
        </p:txBody>
      </p:sp>
      <p:sp>
        <p:nvSpPr>
          <p:cNvPr id="10" name="正方形/長方形 9"/>
          <p:cNvSpPr/>
          <p:nvPr/>
        </p:nvSpPr>
        <p:spPr>
          <a:xfrm>
            <a:off x="571500" y="5432255"/>
            <a:ext cx="7950200" cy="830997"/>
          </a:xfrm>
          <a:prstGeom prst="rect">
            <a:avLst/>
          </a:prstGeom>
        </p:spPr>
        <p:txBody>
          <a:bodyPr wrap="square">
            <a:spAutoFit/>
          </a:bodyPr>
          <a:lstStyle/>
          <a:p>
            <a:pPr marL="342900" indent="-342900">
              <a:lnSpc>
                <a:spcPct val="120000"/>
              </a:lnSpc>
              <a:buFont typeface="Arial"/>
              <a:buChar char="•"/>
            </a:pPr>
            <a:r>
              <a:rPr lang="ja-JP" altLang="en-US" sz="2000" b="1" dirty="0" smtClean="0">
                <a:solidFill>
                  <a:schemeClr val="tx1">
                    <a:lumMod val="75000"/>
                    <a:lumOff val="25000"/>
                  </a:schemeClr>
                </a:solidFill>
                <a:latin typeface="+mn-ea"/>
              </a:rPr>
              <a:t>狙い通り、全部「</a:t>
            </a:r>
            <a:r>
              <a:rPr lang="en-US" altLang="ja-JP" sz="2000" b="1" dirty="0" smtClean="0">
                <a:solidFill>
                  <a:schemeClr val="tx1">
                    <a:lumMod val="75000"/>
                    <a:lumOff val="25000"/>
                  </a:schemeClr>
                </a:solidFill>
                <a:latin typeface="+mn-ea"/>
              </a:rPr>
              <a:t>×</a:t>
            </a:r>
            <a:r>
              <a:rPr lang="ja-JP" altLang="en-US" sz="2000" b="1" dirty="0" smtClean="0">
                <a:solidFill>
                  <a:schemeClr val="tx1">
                    <a:lumMod val="75000"/>
                    <a:lumOff val="25000"/>
                  </a:schemeClr>
                </a:solidFill>
                <a:latin typeface="+mn-ea"/>
              </a:rPr>
              <a:t>」ということは発生しなかった</a:t>
            </a:r>
            <a:endParaRPr lang="en-US" altLang="ja-JP" sz="2000" b="1" dirty="0">
              <a:solidFill>
                <a:schemeClr val="tx1">
                  <a:lumMod val="75000"/>
                  <a:lumOff val="25000"/>
                </a:schemeClr>
              </a:solidFill>
              <a:latin typeface="+mn-ea"/>
            </a:endParaRPr>
          </a:p>
          <a:p>
            <a:pPr marL="342900" indent="-342900">
              <a:lnSpc>
                <a:spcPct val="120000"/>
              </a:lnSpc>
              <a:buFont typeface="Arial"/>
              <a:buChar char="•"/>
            </a:pPr>
            <a:r>
              <a:rPr lang="ja-JP" altLang="en-US" sz="2000" b="1" dirty="0" smtClean="0">
                <a:solidFill>
                  <a:schemeClr val="tx1">
                    <a:lumMod val="75000"/>
                    <a:lumOff val="25000"/>
                  </a:schemeClr>
                </a:solidFill>
                <a:latin typeface="+mn-ea"/>
              </a:rPr>
              <a:t>自身の持つ要素と「</a:t>
            </a:r>
            <a:r>
              <a:rPr lang="en-US" altLang="ja-JP" sz="2000" b="1" dirty="0" smtClean="0">
                <a:solidFill>
                  <a:schemeClr val="tx1">
                    <a:lumMod val="75000"/>
                    <a:lumOff val="25000"/>
                  </a:schemeClr>
                </a:solidFill>
                <a:latin typeface="+mn-ea"/>
              </a:rPr>
              <a:t>○</a:t>
            </a:r>
            <a:r>
              <a:rPr lang="ja-JP" altLang="en-US" sz="2000" b="1" dirty="0" smtClean="0">
                <a:solidFill>
                  <a:schemeClr val="tx1">
                    <a:lumMod val="75000"/>
                    <a:lumOff val="25000"/>
                  </a:schemeClr>
                </a:solidFill>
                <a:latin typeface="+mn-ea"/>
              </a:rPr>
              <a:t>」をつけたイントラは、ほぼ一致している</a:t>
            </a:r>
            <a:endParaRPr lang="en-US" altLang="ja-JP" sz="2000" b="1" dirty="0" smtClean="0">
              <a:solidFill>
                <a:schemeClr val="tx1">
                  <a:lumMod val="75000"/>
                  <a:lumOff val="25000"/>
                </a:schemeClr>
              </a:solidFill>
              <a:latin typeface="+mn-ea"/>
            </a:endParaRPr>
          </a:p>
        </p:txBody>
      </p:sp>
      <p:pic>
        <p:nvPicPr>
          <p:cNvPr id="3" name="図 2" descr="スクリーンショット 2015-12-10 17.40.4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5100" y="3310082"/>
            <a:ext cx="8864600" cy="1781874"/>
          </a:xfrm>
          <a:prstGeom prst="rect">
            <a:avLst/>
          </a:prstGeom>
        </p:spPr>
      </p:pic>
      <p:pic>
        <p:nvPicPr>
          <p:cNvPr id="7" name="図 6" descr="スクリーンショット 2015-12-10 17.46.2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5100" y="1268464"/>
            <a:ext cx="8864600" cy="1849771"/>
          </a:xfrm>
          <a:prstGeom prst="rect">
            <a:avLst/>
          </a:prstGeom>
        </p:spPr>
      </p:pic>
    </p:spTree>
    <p:extLst>
      <p:ext uri="{BB962C8B-B14F-4D97-AF65-F5344CB8AC3E}">
        <p14:creationId xmlns:p14="http://schemas.microsoft.com/office/powerpoint/2010/main" val="31131320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dirty="0" smtClean="0">
                <a:latin typeface="+mn-ea"/>
              </a:rPr>
              <a:t>©                         </a:t>
            </a:r>
            <a:r>
              <a:rPr lang="ja-JP" altLang="en-US" dirty="0" smtClean="0">
                <a:latin typeface="+mn-ea"/>
              </a:rPr>
              <a:t>　</a:t>
            </a:r>
            <a:r>
              <a:rPr lang="en-US" altLang="ja-JP" dirty="0"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31</a:t>
            </a:fld>
            <a:endParaRPr lang="ja-JP" altLang="en-US" sz="800" dirty="0">
              <a:latin typeface="+mn-ea"/>
            </a:endParaRPr>
          </a:p>
        </p:txBody>
      </p:sp>
      <p:sp>
        <p:nvSpPr>
          <p:cNvPr id="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今後の予定</a:t>
            </a:r>
            <a:endParaRPr lang="ja-JP" altLang="en-US" sz="1000" dirty="0">
              <a:solidFill>
                <a:schemeClr val="bg1"/>
              </a:solidFill>
              <a:latin typeface="+mn-ea"/>
              <a:ea typeface="+mn-ea"/>
            </a:endParaRPr>
          </a:p>
        </p:txBody>
      </p:sp>
      <p:sp>
        <p:nvSpPr>
          <p:cNvPr id="2" name="正方形/長方形 1"/>
          <p:cNvSpPr/>
          <p:nvPr/>
        </p:nvSpPr>
        <p:spPr>
          <a:xfrm>
            <a:off x="1007791" y="1472611"/>
            <a:ext cx="7266414" cy="3831818"/>
          </a:xfrm>
          <a:prstGeom prst="rect">
            <a:avLst/>
          </a:prstGeom>
        </p:spPr>
        <p:txBody>
          <a:bodyPr wrap="square">
            <a:spAutoFit/>
          </a:bodyPr>
          <a:lstStyle/>
          <a:p>
            <a:pPr>
              <a:lnSpc>
                <a:spcPct val="150000"/>
              </a:lnSpc>
            </a:pPr>
            <a:r>
              <a:rPr lang="ja-JP" altLang="en-US" sz="2400" b="1" dirty="0" smtClean="0">
                <a:solidFill>
                  <a:schemeClr val="tx1">
                    <a:lumMod val="75000"/>
                    <a:lumOff val="25000"/>
                  </a:schemeClr>
                </a:solidFill>
                <a:latin typeface="+mn-ea"/>
              </a:rPr>
              <a:t>・トレーナーのキャラクター設定</a:t>
            </a:r>
            <a:endParaRPr lang="en-US" altLang="ja-JP" sz="2400" b="1" dirty="0" smtClean="0">
              <a:solidFill>
                <a:schemeClr val="tx1">
                  <a:lumMod val="50000"/>
                  <a:lumOff val="50000"/>
                </a:schemeClr>
              </a:solidFill>
              <a:latin typeface="+mn-ea"/>
            </a:endParaRPr>
          </a:p>
          <a:p>
            <a:pPr>
              <a:lnSpc>
                <a:spcPct val="150000"/>
              </a:lnSpc>
            </a:pPr>
            <a:r>
              <a:rPr lang="ja-JP" altLang="en-US" b="1" dirty="0">
                <a:solidFill>
                  <a:schemeClr val="tx1">
                    <a:lumMod val="50000"/>
                    <a:lumOff val="50000"/>
                  </a:schemeClr>
                </a:solidFill>
                <a:latin typeface="+mn-ea"/>
              </a:rPr>
              <a:t>　</a:t>
            </a:r>
            <a:r>
              <a:rPr lang="ja-JP" altLang="en-US" b="1" dirty="0" smtClean="0">
                <a:solidFill>
                  <a:schemeClr val="tx1">
                    <a:lumMod val="50000"/>
                    <a:lumOff val="50000"/>
                  </a:schemeClr>
                </a:solidFill>
                <a:latin typeface="+mn-ea"/>
              </a:rPr>
              <a:t>　プロフィール、声トーン、口調</a:t>
            </a:r>
            <a:r>
              <a:rPr lang="en-US" altLang="ja-JP" b="1" dirty="0" smtClean="0">
                <a:solidFill>
                  <a:schemeClr val="tx1">
                    <a:lumMod val="50000"/>
                    <a:lumOff val="50000"/>
                  </a:schemeClr>
                </a:solidFill>
                <a:latin typeface="+mn-ea"/>
              </a:rPr>
              <a:t>/</a:t>
            </a:r>
            <a:r>
              <a:rPr lang="ja-JP" altLang="en-US" b="1" dirty="0" smtClean="0">
                <a:solidFill>
                  <a:schemeClr val="tx1">
                    <a:lumMod val="50000"/>
                    <a:lumOff val="50000"/>
                  </a:schemeClr>
                </a:solidFill>
                <a:latin typeface="+mn-ea"/>
              </a:rPr>
              <a:t>態度</a:t>
            </a:r>
            <a:endParaRPr lang="en-US" altLang="ja-JP" b="1" dirty="0" smtClean="0">
              <a:solidFill>
                <a:schemeClr val="tx1">
                  <a:lumMod val="50000"/>
                  <a:lumOff val="50000"/>
                </a:schemeClr>
              </a:solidFill>
              <a:latin typeface="+mn-ea"/>
            </a:endParaRPr>
          </a:p>
          <a:p>
            <a:pPr>
              <a:lnSpc>
                <a:spcPct val="150000"/>
              </a:lnSpc>
            </a:pPr>
            <a:endParaRPr lang="en-US" altLang="ja-JP" b="1" dirty="0">
              <a:solidFill>
                <a:schemeClr val="tx1">
                  <a:lumMod val="75000"/>
                  <a:lumOff val="25000"/>
                </a:schemeClr>
              </a:solidFill>
              <a:latin typeface="+mn-ea"/>
            </a:endParaRPr>
          </a:p>
          <a:p>
            <a:pPr>
              <a:lnSpc>
                <a:spcPct val="150000"/>
              </a:lnSpc>
            </a:pPr>
            <a:r>
              <a:rPr lang="ja-JP" altLang="en-US" sz="2400" b="1" dirty="0" smtClean="0">
                <a:solidFill>
                  <a:schemeClr val="tx1">
                    <a:lumMod val="75000"/>
                    <a:lumOff val="25000"/>
                  </a:schemeClr>
                </a:solidFill>
                <a:latin typeface="+mn-ea"/>
              </a:rPr>
              <a:t>・表現、見せ方の検討</a:t>
            </a:r>
            <a:r>
              <a:rPr lang="en-US" altLang="ja-JP" b="1" dirty="0" smtClean="0">
                <a:solidFill>
                  <a:schemeClr val="tx1">
                    <a:lumMod val="75000"/>
                    <a:lumOff val="25000"/>
                  </a:schemeClr>
                </a:solidFill>
                <a:latin typeface="+mn-ea"/>
              </a:rPr>
              <a:t/>
            </a:r>
            <a:br>
              <a:rPr lang="en-US" altLang="ja-JP" b="1" dirty="0" smtClean="0">
                <a:solidFill>
                  <a:schemeClr val="tx1">
                    <a:lumMod val="75000"/>
                    <a:lumOff val="25000"/>
                  </a:schemeClr>
                </a:solidFill>
                <a:latin typeface="+mn-ea"/>
              </a:rPr>
            </a:br>
            <a:r>
              <a:rPr lang="ja-JP" altLang="en-US" b="1" dirty="0" smtClean="0">
                <a:solidFill>
                  <a:schemeClr val="tx1">
                    <a:lumMod val="50000"/>
                    <a:lumOff val="50000"/>
                  </a:schemeClr>
                </a:solidFill>
                <a:latin typeface="+mn-ea"/>
              </a:rPr>
              <a:t>　　ボイス、環境音</a:t>
            </a:r>
            <a:r>
              <a:rPr lang="en-US" altLang="ja-JP" b="1" dirty="0" smtClean="0">
                <a:solidFill>
                  <a:schemeClr val="tx1">
                    <a:lumMod val="50000"/>
                    <a:lumOff val="50000"/>
                  </a:schemeClr>
                </a:solidFill>
                <a:latin typeface="+mn-ea"/>
              </a:rPr>
              <a:t>/BGM</a:t>
            </a:r>
            <a:r>
              <a:rPr lang="ja-JP" altLang="en-US" b="1" dirty="0" err="1" smtClean="0">
                <a:solidFill>
                  <a:schemeClr val="tx1">
                    <a:lumMod val="50000"/>
                    <a:lumOff val="50000"/>
                  </a:schemeClr>
                </a:solidFill>
                <a:latin typeface="+mn-ea"/>
              </a:rPr>
              <a:t>、</a:t>
            </a:r>
            <a:r>
              <a:rPr lang="ja-JP" altLang="en-US" b="1" dirty="0" smtClean="0">
                <a:solidFill>
                  <a:schemeClr val="tx1">
                    <a:lumMod val="50000"/>
                    <a:lumOff val="50000"/>
                  </a:schemeClr>
                </a:solidFill>
                <a:latin typeface="+mn-ea"/>
              </a:rPr>
              <a:t>光</a:t>
            </a:r>
            <a:r>
              <a:rPr lang="en-US" altLang="ja-JP" b="1" dirty="0" smtClean="0">
                <a:solidFill>
                  <a:schemeClr val="tx1">
                    <a:lumMod val="50000"/>
                    <a:lumOff val="50000"/>
                  </a:schemeClr>
                </a:solidFill>
                <a:latin typeface="+mn-ea"/>
              </a:rPr>
              <a:t>/</a:t>
            </a:r>
            <a:r>
              <a:rPr lang="ja-JP" altLang="en-US" b="1" dirty="0" smtClean="0">
                <a:solidFill>
                  <a:schemeClr val="tx1">
                    <a:lumMod val="50000"/>
                    <a:lumOff val="50000"/>
                  </a:schemeClr>
                </a:solidFill>
                <a:latin typeface="+mn-ea"/>
              </a:rPr>
              <a:t>色 </a:t>
            </a:r>
            <a:r>
              <a:rPr lang="en-US" altLang="ja-JP" b="1" dirty="0" smtClean="0">
                <a:solidFill>
                  <a:schemeClr val="tx1">
                    <a:lumMod val="50000"/>
                    <a:lumOff val="50000"/>
                  </a:schemeClr>
                </a:solidFill>
                <a:latin typeface="+mn-ea"/>
              </a:rPr>
              <a:t>etc.</a:t>
            </a:r>
          </a:p>
          <a:p>
            <a:pPr>
              <a:lnSpc>
                <a:spcPct val="150000"/>
              </a:lnSpc>
            </a:pPr>
            <a:endParaRPr lang="en-US" altLang="ja-JP" b="1" dirty="0">
              <a:solidFill>
                <a:schemeClr val="tx1">
                  <a:lumMod val="75000"/>
                  <a:lumOff val="25000"/>
                </a:schemeClr>
              </a:solidFill>
              <a:latin typeface="+mn-ea"/>
            </a:endParaRPr>
          </a:p>
          <a:p>
            <a:pPr>
              <a:lnSpc>
                <a:spcPct val="150000"/>
              </a:lnSpc>
            </a:pPr>
            <a:r>
              <a:rPr lang="ja-JP" altLang="en-US" sz="2400" b="1" dirty="0" smtClean="0">
                <a:solidFill>
                  <a:schemeClr val="tx1">
                    <a:lumMod val="75000"/>
                    <a:lumOff val="25000"/>
                  </a:schemeClr>
                </a:solidFill>
                <a:latin typeface="+mn-ea"/>
              </a:rPr>
              <a:t>・ゲーミフィケーション デザイン</a:t>
            </a:r>
            <a:endParaRPr lang="en-US" altLang="ja-JP" sz="2400" b="1" dirty="0" smtClean="0">
              <a:solidFill>
                <a:schemeClr val="tx1">
                  <a:lumMod val="75000"/>
                  <a:lumOff val="25000"/>
                </a:schemeClr>
              </a:solidFill>
              <a:latin typeface="+mn-ea"/>
            </a:endParaRPr>
          </a:p>
          <a:p>
            <a:pPr>
              <a:lnSpc>
                <a:spcPct val="150000"/>
              </a:lnSpc>
            </a:pPr>
            <a:r>
              <a:rPr lang="ja-JP" altLang="en-US" b="1" dirty="0">
                <a:solidFill>
                  <a:schemeClr val="tx1">
                    <a:lumMod val="50000"/>
                    <a:lumOff val="50000"/>
                  </a:schemeClr>
                </a:solidFill>
                <a:latin typeface="+mn-ea"/>
              </a:rPr>
              <a:t>　</a:t>
            </a:r>
            <a:r>
              <a:rPr lang="ja-JP" altLang="en-US" b="1" dirty="0" smtClean="0">
                <a:solidFill>
                  <a:schemeClr val="tx1">
                    <a:lumMod val="50000"/>
                    <a:lumOff val="50000"/>
                  </a:schemeClr>
                </a:solidFill>
                <a:latin typeface="+mn-ea"/>
              </a:rPr>
              <a:t>　利用シーン設計、フィードバック設計、成長・レベル設計</a:t>
            </a:r>
            <a:endParaRPr lang="en-US" altLang="ja-JP" b="1" dirty="0">
              <a:solidFill>
                <a:schemeClr val="tx1">
                  <a:lumMod val="50000"/>
                  <a:lumOff val="50000"/>
                </a:schemeClr>
              </a:solidFill>
              <a:latin typeface="+mn-ea"/>
            </a:endParaRPr>
          </a:p>
        </p:txBody>
      </p:sp>
    </p:spTree>
    <p:extLst>
      <p:ext uri="{BB962C8B-B14F-4D97-AF65-F5344CB8AC3E}">
        <p14:creationId xmlns:p14="http://schemas.microsoft.com/office/powerpoint/2010/main" val="21853035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lang="ja-JP" altLang="en-US" dirty="0" smtClean="0">
                <a:latin typeface="+mn-ea"/>
                <a:ea typeface="+mn-ea"/>
              </a:rPr>
              <a:t>後半</a:t>
            </a:r>
            <a:r>
              <a:rPr kumimoji="1" lang="en-US" altLang="ja-JP" dirty="0" smtClean="0">
                <a:latin typeface="+mn-ea"/>
                <a:ea typeface="+mn-ea"/>
              </a:rPr>
              <a:t/>
            </a:r>
            <a:br>
              <a:rPr kumimoji="1" lang="en-US" altLang="ja-JP" dirty="0" smtClean="0">
                <a:latin typeface="+mn-ea"/>
                <a:ea typeface="+mn-ea"/>
              </a:rPr>
            </a:br>
            <a:r>
              <a:rPr lang="ja-JP" altLang="ja-JP" dirty="0">
                <a:latin typeface="+mn-ea"/>
                <a:ea typeface="+mn-ea"/>
              </a:rPr>
              <a:t>　</a:t>
            </a:r>
            <a:r>
              <a:rPr lang="ja-JP" altLang="en-US" dirty="0" smtClean="0">
                <a:latin typeface="+mn-ea"/>
                <a:ea typeface="+mn-ea"/>
              </a:rPr>
              <a:t>　</a:t>
            </a:r>
            <a:r>
              <a:rPr kumimoji="1" lang="en-US" altLang="ja-JP" dirty="0" smtClean="0">
                <a:latin typeface="+mn-ea"/>
                <a:ea typeface="+mn-ea"/>
              </a:rPr>
              <a:t>〜2016/02</a:t>
            </a:r>
            <a:endParaRPr kumimoji="1" lang="ja-JP" altLang="en-US" dirty="0">
              <a:latin typeface="+mn-ea"/>
              <a:ea typeface="+mn-ea"/>
            </a:endParaRPr>
          </a:p>
        </p:txBody>
      </p:sp>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mtClean="0">
                <a:latin typeface="+mn-ea"/>
              </a:rPr>
              <a:pPr/>
              <a:t>32</a:t>
            </a:fld>
            <a:endParaRPr lang="ja-JP" altLang="en-US">
              <a:latin typeface="+mn-ea"/>
            </a:endParaRPr>
          </a:p>
        </p:txBody>
      </p:sp>
    </p:spTree>
    <p:extLst>
      <p:ext uri="{BB962C8B-B14F-4D97-AF65-F5344CB8AC3E}">
        <p14:creationId xmlns:p14="http://schemas.microsoft.com/office/powerpoint/2010/main" val="3499433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p:cNvSpPr/>
          <p:nvPr/>
        </p:nvSpPr>
        <p:spPr>
          <a:xfrm>
            <a:off x="832009" y="5487444"/>
            <a:ext cx="8113545" cy="698081"/>
          </a:xfrm>
          <a:prstGeom prst="rect">
            <a:avLst/>
          </a:prstGeom>
          <a:solidFill>
            <a:schemeClr val="accent6">
              <a:lumMod val="20000"/>
              <a:lumOff val="80000"/>
            </a:schemeClr>
          </a:solidFill>
          <a:ln w="38100" cmpd="sng">
            <a:noFill/>
            <a:prstDash val="dash"/>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800" dirty="0">
                <a:solidFill>
                  <a:schemeClr val="bg1">
                    <a:lumMod val="75000"/>
                  </a:schemeClr>
                </a:solidFill>
                <a:latin typeface="+mn-ea"/>
              </a:rPr>
              <a:t>S</a:t>
            </a:r>
            <a:endParaRPr kumimoji="1" lang="ja-JP" altLang="en-US" sz="4800" dirty="0">
              <a:solidFill>
                <a:schemeClr val="bg1">
                  <a:lumMod val="75000"/>
                </a:schemeClr>
              </a:solidFill>
              <a:latin typeface="+mn-ea"/>
            </a:endParaRPr>
          </a:p>
        </p:txBody>
      </p:sp>
      <p:sp>
        <p:nvSpPr>
          <p:cNvPr id="25" name="正方形/長方形 24"/>
          <p:cNvSpPr/>
          <p:nvPr/>
        </p:nvSpPr>
        <p:spPr>
          <a:xfrm>
            <a:off x="832556" y="4681964"/>
            <a:ext cx="8113545" cy="698081"/>
          </a:xfrm>
          <a:prstGeom prst="rect">
            <a:avLst/>
          </a:prstGeom>
          <a:solidFill>
            <a:schemeClr val="accent4">
              <a:lumMod val="20000"/>
              <a:lumOff val="80000"/>
            </a:schemeClr>
          </a:solidFill>
          <a:ln w="38100" cmpd="sng">
            <a:noFill/>
            <a:prstDash val="dash"/>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800" dirty="0" smtClean="0">
                <a:solidFill>
                  <a:schemeClr val="bg1">
                    <a:lumMod val="75000"/>
                  </a:schemeClr>
                </a:solidFill>
                <a:latin typeface="+mn-ea"/>
              </a:rPr>
              <a:t>P</a:t>
            </a:r>
            <a:endParaRPr kumimoji="1" lang="ja-JP" altLang="en-US" sz="4800" dirty="0">
              <a:solidFill>
                <a:schemeClr val="bg1">
                  <a:lumMod val="75000"/>
                </a:schemeClr>
              </a:solidFill>
              <a:latin typeface="+mn-ea"/>
            </a:endParaRPr>
          </a:p>
        </p:txBody>
      </p:sp>
      <p:sp>
        <p:nvSpPr>
          <p:cNvPr id="26" name="正方形/長方形 25"/>
          <p:cNvSpPr/>
          <p:nvPr/>
        </p:nvSpPr>
        <p:spPr>
          <a:xfrm>
            <a:off x="833102" y="3890589"/>
            <a:ext cx="8113545" cy="698081"/>
          </a:xfrm>
          <a:prstGeom prst="rect">
            <a:avLst/>
          </a:prstGeom>
          <a:solidFill>
            <a:schemeClr val="accent1">
              <a:lumMod val="20000"/>
              <a:lumOff val="80000"/>
            </a:schemeClr>
          </a:solidFill>
          <a:ln w="38100" cmpd="sng">
            <a:noFill/>
            <a:prstDash val="dash"/>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800" dirty="0" smtClean="0">
                <a:solidFill>
                  <a:schemeClr val="bg1">
                    <a:lumMod val="75000"/>
                  </a:schemeClr>
                </a:solidFill>
                <a:latin typeface="+mn-ea"/>
              </a:rPr>
              <a:t>A</a:t>
            </a:r>
            <a:endParaRPr kumimoji="1" lang="ja-JP" altLang="en-US" sz="4800" dirty="0">
              <a:solidFill>
                <a:schemeClr val="bg1">
                  <a:lumMod val="75000"/>
                </a:schemeClr>
              </a:solidFill>
              <a:latin typeface="+mn-ea"/>
            </a:endParaRPr>
          </a:p>
        </p:txBody>
      </p:sp>
      <p:sp>
        <p:nvSpPr>
          <p:cNvPr id="27" name="正方形/長方形 26"/>
          <p:cNvSpPr/>
          <p:nvPr/>
        </p:nvSpPr>
        <p:spPr>
          <a:xfrm>
            <a:off x="833648" y="3125920"/>
            <a:ext cx="8113545" cy="698081"/>
          </a:xfrm>
          <a:prstGeom prst="rect">
            <a:avLst/>
          </a:prstGeom>
          <a:solidFill>
            <a:schemeClr val="accent2">
              <a:lumMod val="20000"/>
              <a:lumOff val="80000"/>
            </a:schemeClr>
          </a:solidFill>
          <a:ln w="38100" cmpd="sng">
            <a:noFill/>
            <a:prstDash val="dash"/>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800" dirty="0" smtClean="0">
                <a:solidFill>
                  <a:schemeClr val="bg1">
                    <a:lumMod val="75000"/>
                  </a:schemeClr>
                </a:solidFill>
                <a:latin typeface="+mn-ea"/>
              </a:rPr>
              <a:t>C</a:t>
            </a:r>
            <a:endParaRPr kumimoji="1" lang="ja-JP" altLang="en-US" sz="4800" dirty="0">
              <a:solidFill>
                <a:schemeClr val="bg1">
                  <a:lumMod val="75000"/>
                </a:schemeClr>
              </a:solidFill>
              <a:latin typeface="+mn-ea"/>
            </a:endParaRPr>
          </a:p>
        </p:txBody>
      </p:sp>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33</a:t>
            </a:fld>
            <a:endParaRPr lang="ja-JP" altLang="en-US" sz="800">
              <a:latin typeface="+mn-ea"/>
            </a:endParaRPr>
          </a:p>
        </p:txBody>
      </p:sp>
      <p:sp>
        <p:nvSpPr>
          <p:cNvPr id="2" name="ホームベース 1"/>
          <p:cNvSpPr/>
          <p:nvPr/>
        </p:nvSpPr>
        <p:spPr>
          <a:xfrm>
            <a:off x="2179096" y="2461835"/>
            <a:ext cx="2332165" cy="321967"/>
          </a:xfrm>
          <a:prstGeom prst="homePlat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b="1" dirty="0" smtClean="0">
                <a:latin typeface="+mn-ea"/>
              </a:rPr>
              <a:t>初級向けの内容</a:t>
            </a:r>
            <a:endParaRPr kumimoji="1" lang="ja-JP" altLang="en-US" sz="1400" b="1" dirty="0">
              <a:latin typeface="+mn-ea"/>
            </a:endParaRPr>
          </a:p>
        </p:txBody>
      </p:sp>
      <p:sp>
        <p:nvSpPr>
          <p:cNvPr id="7" name="ホームベース 6"/>
          <p:cNvSpPr/>
          <p:nvPr/>
        </p:nvSpPr>
        <p:spPr>
          <a:xfrm>
            <a:off x="4451062" y="2461835"/>
            <a:ext cx="2332165" cy="321967"/>
          </a:xfrm>
          <a:prstGeom prst="homePlat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b="1" dirty="0" smtClean="0">
                <a:latin typeface="+mn-ea"/>
              </a:rPr>
              <a:t>中</a:t>
            </a:r>
            <a:r>
              <a:rPr kumimoji="1" lang="ja-JP" altLang="en-US" sz="1400" b="1" dirty="0" smtClean="0">
                <a:latin typeface="+mn-ea"/>
              </a:rPr>
              <a:t>級向けの内容</a:t>
            </a:r>
            <a:endParaRPr kumimoji="1" lang="ja-JP" altLang="en-US" sz="1400" b="1" dirty="0">
              <a:latin typeface="+mn-ea"/>
            </a:endParaRPr>
          </a:p>
        </p:txBody>
      </p:sp>
      <p:sp>
        <p:nvSpPr>
          <p:cNvPr id="9" name="ホームベース 8"/>
          <p:cNvSpPr/>
          <p:nvPr/>
        </p:nvSpPr>
        <p:spPr>
          <a:xfrm>
            <a:off x="6697337" y="2461835"/>
            <a:ext cx="2332165" cy="321967"/>
          </a:xfrm>
          <a:prstGeom prst="homePlat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b="1" dirty="0" smtClean="0">
                <a:latin typeface="+mn-ea"/>
              </a:rPr>
              <a:t>上級向けの内容</a:t>
            </a:r>
            <a:endParaRPr kumimoji="1" lang="ja-JP" altLang="en-US" sz="1400" b="1" dirty="0">
              <a:latin typeface="+mn-ea"/>
            </a:endParaRPr>
          </a:p>
        </p:txBody>
      </p:sp>
      <p:sp>
        <p:nvSpPr>
          <p:cNvPr id="17" name="正方形/長方形 16"/>
          <p:cNvSpPr/>
          <p:nvPr/>
        </p:nvSpPr>
        <p:spPr>
          <a:xfrm>
            <a:off x="6748370" y="3031310"/>
            <a:ext cx="2064818" cy="3167465"/>
          </a:xfrm>
          <a:prstGeom prst="rect">
            <a:avLst/>
          </a:prstGeom>
          <a:noFill/>
          <a:ln w="38100" cmpd="sng">
            <a:solidFill>
              <a:schemeClr val="tx1">
                <a:lumMod val="50000"/>
                <a:lumOff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6600" dirty="0">
                <a:solidFill>
                  <a:srgbClr val="BFBFBF"/>
                </a:solidFill>
                <a:latin typeface="+mn-ea"/>
              </a:rPr>
              <a:t>3</a:t>
            </a:r>
            <a:endParaRPr kumimoji="1" lang="ja-JP" altLang="en-US" sz="6600" dirty="0">
              <a:solidFill>
                <a:srgbClr val="BFBFBF"/>
              </a:solidFill>
              <a:latin typeface="+mn-ea"/>
            </a:endParaRPr>
          </a:p>
        </p:txBody>
      </p:sp>
      <p:sp>
        <p:nvSpPr>
          <p:cNvPr id="18" name="正方形/長方形 17"/>
          <p:cNvSpPr/>
          <p:nvPr/>
        </p:nvSpPr>
        <p:spPr>
          <a:xfrm>
            <a:off x="2243668" y="3017504"/>
            <a:ext cx="2064818" cy="3167465"/>
          </a:xfrm>
          <a:prstGeom prst="rect">
            <a:avLst/>
          </a:prstGeom>
          <a:noFill/>
          <a:ln w="38100" cmpd="sng">
            <a:solidFill>
              <a:schemeClr val="tx1">
                <a:lumMod val="50000"/>
                <a:lumOff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6600" dirty="0">
                <a:solidFill>
                  <a:srgbClr val="BFBFBF"/>
                </a:solidFill>
                <a:latin typeface="+mn-ea"/>
              </a:rPr>
              <a:t>1</a:t>
            </a:r>
            <a:endParaRPr kumimoji="1" lang="ja-JP" altLang="en-US" sz="6600" dirty="0">
              <a:solidFill>
                <a:srgbClr val="BFBFBF"/>
              </a:solidFill>
              <a:latin typeface="+mn-ea"/>
            </a:endParaRPr>
          </a:p>
        </p:txBody>
      </p:sp>
      <p:sp>
        <p:nvSpPr>
          <p:cNvPr id="19" name="正方形/長方形 18"/>
          <p:cNvSpPr/>
          <p:nvPr/>
        </p:nvSpPr>
        <p:spPr>
          <a:xfrm>
            <a:off x="4529152" y="3031310"/>
            <a:ext cx="2064818" cy="3167465"/>
          </a:xfrm>
          <a:prstGeom prst="rect">
            <a:avLst/>
          </a:prstGeom>
          <a:noFill/>
          <a:ln w="38100" cmpd="sng">
            <a:solidFill>
              <a:schemeClr val="tx1">
                <a:lumMod val="50000"/>
                <a:lumOff val="50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6600" dirty="0">
                <a:solidFill>
                  <a:srgbClr val="BFBFBF"/>
                </a:solidFill>
                <a:latin typeface="+mn-ea"/>
              </a:rPr>
              <a:t>2</a:t>
            </a:r>
            <a:endParaRPr kumimoji="1" lang="ja-JP" altLang="en-US" sz="6600" dirty="0">
              <a:solidFill>
                <a:srgbClr val="BFBFBF"/>
              </a:solidFill>
              <a:latin typeface="+mn-ea"/>
            </a:endParaRPr>
          </a:p>
        </p:txBody>
      </p:sp>
      <p:sp>
        <p:nvSpPr>
          <p:cNvPr id="30" name="ホームベース 29"/>
          <p:cNvSpPr/>
          <p:nvPr/>
        </p:nvSpPr>
        <p:spPr>
          <a:xfrm rot="16200000">
            <a:off x="1620808" y="5661712"/>
            <a:ext cx="664071" cy="346215"/>
          </a:xfrm>
          <a:prstGeom prst="homePlat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kumimoji="1" lang="ja-JP" altLang="en-US" sz="900" b="1" dirty="0" smtClean="0">
                <a:latin typeface="+mn-ea"/>
              </a:rPr>
              <a:t>自信なし</a:t>
            </a:r>
            <a:endParaRPr kumimoji="1" lang="ja-JP" altLang="en-US" sz="900" b="1" dirty="0">
              <a:latin typeface="+mn-ea"/>
            </a:endParaRPr>
          </a:p>
        </p:txBody>
      </p:sp>
      <p:sp>
        <p:nvSpPr>
          <p:cNvPr id="21"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４タイプとカリキュラムの関係性</a:t>
            </a:r>
            <a:endParaRPr lang="ja-JP" altLang="en-US" sz="1000" dirty="0">
              <a:solidFill>
                <a:schemeClr val="bg1"/>
              </a:solidFill>
              <a:latin typeface="+mn-ea"/>
              <a:ea typeface="+mn-ea"/>
            </a:endParaRPr>
          </a:p>
        </p:txBody>
      </p:sp>
      <p:sp>
        <p:nvSpPr>
          <p:cNvPr id="23" name="正方形/長方形 22"/>
          <p:cNvSpPr/>
          <p:nvPr/>
        </p:nvSpPr>
        <p:spPr>
          <a:xfrm>
            <a:off x="690298" y="949337"/>
            <a:ext cx="6582533" cy="1200329"/>
          </a:xfrm>
          <a:prstGeom prst="rect">
            <a:avLst/>
          </a:prstGeom>
        </p:spPr>
        <p:txBody>
          <a:bodyPr wrap="square">
            <a:spAutoFit/>
          </a:bodyPr>
          <a:lstStyle/>
          <a:p>
            <a:pPr marL="285750" lvl="0" indent="-285750">
              <a:buFont typeface="Arial"/>
              <a:buChar char="•"/>
            </a:pPr>
            <a:r>
              <a:rPr lang="ja-JP" altLang="en-US" dirty="0" smtClean="0">
                <a:solidFill>
                  <a:prstClr val="black"/>
                </a:solidFill>
                <a:latin typeface="+mn-ea"/>
              </a:rPr>
              <a:t>難易度によって</a:t>
            </a:r>
            <a:r>
              <a:rPr lang="ja-JP" altLang="en-US" dirty="0">
                <a:solidFill>
                  <a:prstClr val="black"/>
                </a:solidFill>
                <a:latin typeface="+mn-ea"/>
              </a:rPr>
              <a:t>トレーナー</a:t>
            </a:r>
            <a:r>
              <a:rPr lang="ja-JP" altLang="en-US" dirty="0" smtClean="0">
                <a:solidFill>
                  <a:prstClr val="black"/>
                </a:solidFill>
                <a:latin typeface="+mn-ea"/>
              </a:rPr>
              <a:t>が変わるようなことはせず</a:t>
            </a:r>
            <a:r>
              <a:rPr lang="en-US" altLang="ja-JP" dirty="0">
                <a:solidFill>
                  <a:prstClr val="black"/>
                </a:solidFill>
                <a:latin typeface="+mn-ea"/>
              </a:rPr>
              <a:t/>
            </a:r>
            <a:br>
              <a:rPr lang="en-US" altLang="ja-JP" dirty="0">
                <a:solidFill>
                  <a:prstClr val="black"/>
                </a:solidFill>
                <a:latin typeface="+mn-ea"/>
              </a:rPr>
            </a:br>
            <a:r>
              <a:rPr lang="ja-JP" altLang="en-US" dirty="0" smtClean="0">
                <a:solidFill>
                  <a:prstClr val="black"/>
                </a:solidFill>
                <a:latin typeface="+mn-ea"/>
              </a:rPr>
              <a:t>全タイプのトレーナーが全てのカリキュラムを担当できる</a:t>
            </a:r>
            <a:endParaRPr lang="en-US" altLang="ja-JP" dirty="0">
              <a:solidFill>
                <a:prstClr val="black"/>
              </a:solidFill>
              <a:latin typeface="+mn-ea"/>
            </a:endParaRPr>
          </a:p>
          <a:p>
            <a:pPr marL="285750" lvl="0" indent="-285750">
              <a:buFont typeface="Arial"/>
              <a:buChar char="•"/>
            </a:pPr>
            <a:r>
              <a:rPr lang="ja-JP" altLang="en-US" dirty="0" smtClean="0">
                <a:solidFill>
                  <a:prstClr val="black"/>
                </a:solidFill>
                <a:latin typeface="+mn-ea"/>
              </a:rPr>
              <a:t>どのトレーナーを選ぶかは、ドライバーに一任する</a:t>
            </a:r>
            <a:endParaRPr lang="en-US" altLang="ja-JP" dirty="0" smtClean="0">
              <a:solidFill>
                <a:prstClr val="black"/>
              </a:solidFill>
              <a:latin typeface="+mn-ea"/>
            </a:endParaRPr>
          </a:p>
          <a:p>
            <a:pPr marL="285750" lvl="0" indent="-285750">
              <a:buFont typeface="Arial"/>
              <a:buChar char="•"/>
            </a:pPr>
            <a:r>
              <a:rPr lang="ja-JP" altLang="en-US" dirty="0" smtClean="0">
                <a:solidFill>
                  <a:prstClr val="black"/>
                </a:solidFill>
                <a:latin typeface="+mn-ea"/>
              </a:rPr>
              <a:t>途中でのトレーナーの切り替えも可能とする</a:t>
            </a:r>
            <a:endParaRPr lang="en-US" altLang="ja-JP" dirty="0" smtClean="0">
              <a:solidFill>
                <a:prstClr val="black"/>
              </a:solidFill>
              <a:latin typeface="+mn-ea"/>
            </a:endParaRPr>
          </a:p>
        </p:txBody>
      </p:sp>
    </p:spTree>
    <p:extLst>
      <p:ext uri="{BB962C8B-B14F-4D97-AF65-F5344CB8AC3E}">
        <p14:creationId xmlns:p14="http://schemas.microsoft.com/office/powerpoint/2010/main" val="78049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34</a:t>
            </a:fld>
            <a:endParaRPr lang="ja-JP" altLang="en-US" sz="800" dirty="0">
              <a:latin typeface="+mn-ea"/>
            </a:endParaRPr>
          </a:p>
        </p:txBody>
      </p:sp>
      <p:sp>
        <p:nvSpPr>
          <p:cNvPr id="21"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試乗</a:t>
            </a:r>
            <a:endParaRPr lang="ja-JP" altLang="en-US" sz="1000" dirty="0">
              <a:solidFill>
                <a:schemeClr val="bg1"/>
              </a:solidFill>
              <a:latin typeface="+mn-ea"/>
              <a:ea typeface="+mn-ea"/>
            </a:endParaRPr>
          </a:p>
        </p:txBody>
      </p:sp>
      <p:pic>
        <p:nvPicPr>
          <p:cNvPr id="3" name="図 2" descr="スクリーンショット 2016-02-26 19.05.48.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8356" y="4055403"/>
            <a:ext cx="3001681" cy="2252446"/>
          </a:xfrm>
          <a:prstGeom prst="rect">
            <a:avLst/>
          </a:prstGeom>
        </p:spPr>
      </p:pic>
      <p:pic>
        <p:nvPicPr>
          <p:cNvPr id="6" name="図 5" descr="スクリーンショット 2016-02-26 19.10.27.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8354" y="1631605"/>
            <a:ext cx="3004189" cy="2273598"/>
          </a:xfrm>
          <a:prstGeom prst="rect">
            <a:avLst/>
          </a:prstGeom>
        </p:spPr>
      </p:pic>
      <p:pic>
        <p:nvPicPr>
          <p:cNvPr id="8" name="図 7" descr="スクリーンショット 2016-02-26 19.11.54.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49958" y="2116454"/>
            <a:ext cx="4032018" cy="4129371"/>
          </a:xfrm>
          <a:prstGeom prst="rect">
            <a:avLst/>
          </a:prstGeom>
        </p:spPr>
      </p:pic>
      <p:sp>
        <p:nvSpPr>
          <p:cNvPr id="20" name="正方形/長方形 19"/>
          <p:cNvSpPr/>
          <p:nvPr/>
        </p:nvSpPr>
        <p:spPr>
          <a:xfrm>
            <a:off x="860290" y="860146"/>
            <a:ext cx="5380230" cy="646331"/>
          </a:xfrm>
          <a:prstGeom prst="rect">
            <a:avLst/>
          </a:prstGeom>
        </p:spPr>
        <p:txBody>
          <a:bodyPr wrap="square">
            <a:spAutoFit/>
          </a:bodyPr>
          <a:lstStyle/>
          <a:p>
            <a:pPr lvl="0"/>
            <a:r>
              <a:rPr lang="en-US" altLang="ja-JP" dirty="0" smtClean="0">
                <a:solidFill>
                  <a:prstClr val="black"/>
                </a:solidFill>
                <a:latin typeface="+mn-ea"/>
              </a:rPr>
              <a:t>2016/1/22</a:t>
            </a:r>
            <a:r>
              <a:rPr lang="ja-JP" altLang="en-US" dirty="0" smtClean="0">
                <a:solidFill>
                  <a:prstClr val="black"/>
                </a:solidFill>
                <a:latin typeface="+mn-ea"/>
              </a:rPr>
              <a:t>　音声</a:t>
            </a:r>
            <a:r>
              <a:rPr lang="en-US" altLang="ja-JP" dirty="0" smtClean="0">
                <a:solidFill>
                  <a:prstClr val="black"/>
                </a:solidFill>
                <a:latin typeface="+mn-ea"/>
              </a:rPr>
              <a:t>F/B HMI</a:t>
            </a:r>
            <a:r>
              <a:rPr lang="ja-JP" altLang="en-US" dirty="0" smtClean="0">
                <a:solidFill>
                  <a:prstClr val="black"/>
                </a:solidFill>
                <a:latin typeface="+mn-ea"/>
              </a:rPr>
              <a:t>に試乗。</a:t>
            </a:r>
            <a:endParaRPr lang="en-US" altLang="ja-JP" dirty="0" smtClean="0">
              <a:solidFill>
                <a:prstClr val="black"/>
              </a:solidFill>
              <a:latin typeface="+mn-ea"/>
            </a:endParaRPr>
          </a:p>
          <a:p>
            <a:pPr lvl="0"/>
            <a:r>
              <a:rPr lang="ja-JP" altLang="en-US" dirty="0" smtClean="0">
                <a:solidFill>
                  <a:prstClr val="black"/>
                </a:solidFill>
                <a:latin typeface="+mn-ea"/>
              </a:rPr>
              <a:t>撮影したデータから発話シーンをリストアップ</a:t>
            </a:r>
            <a:endParaRPr lang="en-US" altLang="ja-JP" dirty="0" smtClean="0">
              <a:solidFill>
                <a:prstClr val="black"/>
              </a:solidFill>
              <a:latin typeface="+mn-ea"/>
            </a:endParaRPr>
          </a:p>
        </p:txBody>
      </p:sp>
    </p:spTree>
    <p:extLst>
      <p:ext uri="{BB962C8B-B14F-4D97-AF65-F5344CB8AC3E}">
        <p14:creationId xmlns:p14="http://schemas.microsoft.com/office/powerpoint/2010/main" val="37725325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35</a:t>
            </a:fld>
            <a:endParaRPr lang="ja-JP" altLang="en-US" sz="800">
              <a:latin typeface="+mn-ea"/>
            </a:endParaRPr>
          </a:p>
        </p:txBody>
      </p:sp>
      <p:sp>
        <p:nvSpPr>
          <p:cNvPr id="21"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トレーナーのセリフ</a:t>
            </a:r>
            <a:endParaRPr lang="ja-JP" altLang="en-US" sz="1000" dirty="0">
              <a:solidFill>
                <a:schemeClr val="bg1"/>
              </a:solidFill>
              <a:latin typeface="+mn-ea"/>
              <a:ea typeface="+mn-ea"/>
            </a:endParaRPr>
          </a:p>
        </p:txBody>
      </p:sp>
      <p:sp>
        <p:nvSpPr>
          <p:cNvPr id="20" name="正方形/長方形 19"/>
          <p:cNvSpPr/>
          <p:nvPr/>
        </p:nvSpPr>
        <p:spPr>
          <a:xfrm>
            <a:off x="860290" y="860146"/>
            <a:ext cx="5380230" cy="646331"/>
          </a:xfrm>
          <a:prstGeom prst="rect">
            <a:avLst/>
          </a:prstGeom>
        </p:spPr>
        <p:txBody>
          <a:bodyPr wrap="square">
            <a:spAutoFit/>
          </a:bodyPr>
          <a:lstStyle/>
          <a:p>
            <a:pPr lvl="0"/>
            <a:r>
              <a:rPr lang="ja-JP" altLang="en-US" dirty="0" smtClean="0">
                <a:solidFill>
                  <a:prstClr val="black"/>
                </a:solidFill>
                <a:latin typeface="+mn-ea"/>
              </a:rPr>
              <a:t>それぞれの発話シーンにおいて</a:t>
            </a:r>
            <a:endParaRPr lang="en-US" altLang="ja-JP" dirty="0" smtClean="0">
              <a:solidFill>
                <a:prstClr val="black"/>
              </a:solidFill>
              <a:latin typeface="+mn-ea"/>
            </a:endParaRPr>
          </a:p>
          <a:p>
            <a:pPr lvl="0"/>
            <a:r>
              <a:rPr lang="ja-JP" altLang="en-US" dirty="0" smtClean="0">
                <a:solidFill>
                  <a:prstClr val="black"/>
                </a:solidFill>
                <a:latin typeface="+mn-ea"/>
              </a:rPr>
              <a:t>トレーナーのタイプごとにセリフを設定</a:t>
            </a:r>
            <a:endParaRPr lang="en-US" altLang="ja-JP" dirty="0" smtClean="0">
              <a:solidFill>
                <a:prstClr val="black"/>
              </a:solidFill>
              <a:latin typeface="+mn-ea"/>
            </a:endParaRPr>
          </a:p>
        </p:txBody>
      </p:sp>
      <p:pic>
        <p:nvPicPr>
          <p:cNvPr id="2" name="図 1" descr="スクリーンショット 2016-02-26 19.18.34.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87878" y="1911637"/>
            <a:ext cx="7182176" cy="4358347"/>
          </a:xfrm>
          <a:prstGeom prst="rect">
            <a:avLst/>
          </a:prstGeom>
        </p:spPr>
      </p:pic>
      <p:sp>
        <p:nvSpPr>
          <p:cNvPr id="7" name="角丸四角形 6"/>
          <p:cNvSpPr/>
          <p:nvPr/>
        </p:nvSpPr>
        <p:spPr>
          <a:xfrm>
            <a:off x="2324001" y="1810336"/>
            <a:ext cx="1067420" cy="4498821"/>
          </a:xfrm>
          <a:prstGeom prst="roundRect">
            <a:avLst/>
          </a:prstGeom>
          <a:no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n-ea"/>
            </a:endParaRPr>
          </a:p>
        </p:txBody>
      </p:sp>
      <p:sp>
        <p:nvSpPr>
          <p:cNvPr id="12" name="角丸四角形 11"/>
          <p:cNvSpPr/>
          <p:nvPr/>
        </p:nvSpPr>
        <p:spPr>
          <a:xfrm>
            <a:off x="3462751" y="1854656"/>
            <a:ext cx="1198764" cy="4498821"/>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n-ea"/>
            </a:endParaRPr>
          </a:p>
        </p:txBody>
      </p:sp>
      <p:sp>
        <p:nvSpPr>
          <p:cNvPr id="18" name="正方形/長方形 17"/>
          <p:cNvSpPr/>
          <p:nvPr/>
        </p:nvSpPr>
        <p:spPr>
          <a:xfrm>
            <a:off x="2586709" y="2502433"/>
            <a:ext cx="615553" cy="3117715"/>
          </a:xfrm>
          <a:prstGeom prst="rect">
            <a:avLst/>
          </a:prstGeom>
          <a:noFill/>
        </p:spPr>
        <p:txBody>
          <a:bodyPr vert="eaVert" wrap="square">
            <a:spAutoFit/>
          </a:bodyPr>
          <a:lstStyle/>
          <a:p>
            <a:pPr lvl="0" algn="ctr"/>
            <a:r>
              <a:rPr lang="ja-JP" altLang="en-US" sz="2800" b="1" dirty="0" smtClean="0">
                <a:latin typeface="+mn-ea"/>
              </a:rPr>
              <a:t>試乗時のセリフ</a:t>
            </a:r>
            <a:endParaRPr lang="en-US" altLang="ja-JP" sz="2800" b="1" dirty="0" smtClean="0">
              <a:latin typeface="+mn-ea"/>
            </a:endParaRPr>
          </a:p>
        </p:txBody>
      </p:sp>
      <p:sp>
        <p:nvSpPr>
          <p:cNvPr id="19" name="正方形/長方形 18"/>
          <p:cNvSpPr/>
          <p:nvPr/>
        </p:nvSpPr>
        <p:spPr>
          <a:xfrm>
            <a:off x="3753230" y="2154015"/>
            <a:ext cx="615553" cy="3904382"/>
          </a:xfrm>
          <a:prstGeom prst="rect">
            <a:avLst/>
          </a:prstGeom>
          <a:noFill/>
        </p:spPr>
        <p:txBody>
          <a:bodyPr vert="eaVert" wrap="square" anchor="ctr">
            <a:spAutoFit/>
          </a:bodyPr>
          <a:lstStyle/>
          <a:p>
            <a:pPr lvl="0" algn="ctr"/>
            <a:r>
              <a:rPr lang="ja-JP" altLang="en-US" sz="2800" b="1" dirty="0" smtClean="0">
                <a:solidFill>
                  <a:schemeClr val="accent2">
                    <a:lumMod val="75000"/>
                  </a:schemeClr>
                </a:solidFill>
                <a:latin typeface="+mn-ea"/>
              </a:rPr>
              <a:t>サポーター</a:t>
            </a:r>
            <a:endParaRPr lang="en-US" altLang="ja-JP" sz="2800" b="1" dirty="0" smtClean="0">
              <a:solidFill>
                <a:schemeClr val="accent2">
                  <a:lumMod val="75000"/>
                </a:schemeClr>
              </a:solidFill>
              <a:latin typeface="+mn-ea"/>
            </a:endParaRPr>
          </a:p>
        </p:txBody>
      </p:sp>
      <p:sp>
        <p:nvSpPr>
          <p:cNvPr id="22" name="角丸四角形 21"/>
          <p:cNvSpPr/>
          <p:nvPr/>
        </p:nvSpPr>
        <p:spPr>
          <a:xfrm>
            <a:off x="4723105" y="1831426"/>
            <a:ext cx="1198764" cy="4498821"/>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n-ea"/>
            </a:endParaRPr>
          </a:p>
        </p:txBody>
      </p:sp>
      <p:sp>
        <p:nvSpPr>
          <p:cNvPr id="23" name="正方形/長方形 22"/>
          <p:cNvSpPr/>
          <p:nvPr/>
        </p:nvSpPr>
        <p:spPr>
          <a:xfrm>
            <a:off x="5013584" y="2130785"/>
            <a:ext cx="615553" cy="3904382"/>
          </a:xfrm>
          <a:prstGeom prst="rect">
            <a:avLst/>
          </a:prstGeom>
          <a:noFill/>
        </p:spPr>
        <p:txBody>
          <a:bodyPr vert="eaVert" wrap="square" anchor="ctr">
            <a:spAutoFit/>
          </a:bodyPr>
          <a:lstStyle/>
          <a:p>
            <a:pPr lvl="0" algn="ctr"/>
            <a:r>
              <a:rPr lang="ja-JP" altLang="en-US" sz="2800" b="1" dirty="0" smtClean="0">
                <a:solidFill>
                  <a:schemeClr val="accent2">
                    <a:lumMod val="75000"/>
                  </a:schemeClr>
                </a:solidFill>
                <a:latin typeface="+mn-ea"/>
              </a:rPr>
              <a:t>プロモーター</a:t>
            </a:r>
            <a:endParaRPr lang="en-US" altLang="ja-JP" sz="2800" b="1" dirty="0" smtClean="0">
              <a:solidFill>
                <a:schemeClr val="accent2">
                  <a:lumMod val="75000"/>
                </a:schemeClr>
              </a:solidFill>
              <a:latin typeface="+mn-ea"/>
            </a:endParaRPr>
          </a:p>
        </p:txBody>
      </p:sp>
      <p:sp>
        <p:nvSpPr>
          <p:cNvPr id="24" name="角丸四角形 23"/>
          <p:cNvSpPr/>
          <p:nvPr/>
        </p:nvSpPr>
        <p:spPr>
          <a:xfrm>
            <a:off x="5861855" y="1821707"/>
            <a:ext cx="1198764" cy="4498821"/>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n-ea"/>
            </a:endParaRPr>
          </a:p>
        </p:txBody>
      </p:sp>
      <p:sp>
        <p:nvSpPr>
          <p:cNvPr id="25" name="正方形/長方形 24"/>
          <p:cNvSpPr/>
          <p:nvPr/>
        </p:nvSpPr>
        <p:spPr>
          <a:xfrm>
            <a:off x="6152334" y="2121066"/>
            <a:ext cx="615553" cy="3904382"/>
          </a:xfrm>
          <a:prstGeom prst="rect">
            <a:avLst/>
          </a:prstGeom>
          <a:noFill/>
        </p:spPr>
        <p:txBody>
          <a:bodyPr vert="eaVert" wrap="square" anchor="ctr">
            <a:spAutoFit/>
          </a:bodyPr>
          <a:lstStyle/>
          <a:p>
            <a:pPr lvl="0" algn="ctr"/>
            <a:r>
              <a:rPr lang="ja-JP" altLang="en-US" sz="2800" b="1" dirty="0" smtClean="0">
                <a:solidFill>
                  <a:schemeClr val="accent2">
                    <a:lumMod val="75000"/>
                  </a:schemeClr>
                </a:solidFill>
                <a:latin typeface="+mn-ea"/>
              </a:rPr>
              <a:t>アナライザー</a:t>
            </a:r>
            <a:endParaRPr lang="en-US" altLang="ja-JP" sz="2800" b="1" dirty="0" smtClean="0">
              <a:solidFill>
                <a:schemeClr val="accent2">
                  <a:lumMod val="75000"/>
                </a:schemeClr>
              </a:solidFill>
              <a:latin typeface="+mn-ea"/>
            </a:endParaRPr>
          </a:p>
        </p:txBody>
      </p:sp>
      <p:sp>
        <p:nvSpPr>
          <p:cNvPr id="26" name="角丸四角形 25"/>
          <p:cNvSpPr/>
          <p:nvPr/>
        </p:nvSpPr>
        <p:spPr>
          <a:xfrm>
            <a:off x="7108697" y="1825498"/>
            <a:ext cx="1198764" cy="4498821"/>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n-ea"/>
            </a:endParaRPr>
          </a:p>
        </p:txBody>
      </p:sp>
      <p:sp>
        <p:nvSpPr>
          <p:cNvPr id="27" name="正方形/長方形 26"/>
          <p:cNvSpPr/>
          <p:nvPr/>
        </p:nvSpPr>
        <p:spPr>
          <a:xfrm>
            <a:off x="7399176" y="2012986"/>
            <a:ext cx="615553" cy="4134052"/>
          </a:xfrm>
          <a:prstGeom prst="rect">
            <a:avLst/>
          </a:prstGeom>
          <a:noFill/>
        </p:spPr>
        <p:txBody>
          <a:bodyPr vert="eaVert" wrap="square" anchor="ctr">
            <a:spAutoFit/>
          </a:bodyPr>
          <a:lstStyle/>
          <a:p>
            <a:pPr lvl="0" algn="ctr"/>
            <a:r>
              <a:rPr lang="ja-JP" altLang="en-US" sz="2800" b="1" dirty="0" smtClean="0">
                <a:solidFill>
                  <a:schemeClr val="accent2">
                    <a:lumMod val="75000"/>
                  </a:schemeClr>
                </a:solidFill>
                <a:latin typeface="+mn-ea"/>
              </a:rPr>
              <a:t>コントローラー</a:t>
            </a:r>
            <a:endParaRPr lang="en-US" altLang="ja-JP" sz="2800" b="1" dirty="0" smtClean="0">
              <a:solidFill>
                <a:schemeClr val="accent2">
                  <a:lumMod val="75000"/>
                </a:schemeClr>
              </a:solidFill>
              <a:latin typeface="+mn-ea"/>
            </a:endParaRPr>
          </a:p>
        </p:txBody>
      </p:sp>
    </p:spTree>
    <p:extLst>
      <p:ext uri="{BB962C8B-B14F-4D97-AF65-F5344CB8AC3E}">
        <p14:creationId xmlns:p14="http://schemas.microsoft.com/office/powerpoint/2010/main" val="14594290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                         </a:t>
            </a:r>
            <a:r>
              <a:rPr lang="ja-JP" altLang="en-US" smtClean="0"/>
              <a:t>　</a:t>
            </a:r>
            <a:r>
              <a:rPr lang="en-US" altLang="ja-JP" smtClean="0"/>
              <a:t>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pPr/>
              <a:t>36</a:t>
            </a:fld>
            <a:endParaRPr lang="ja-JP" altLang="en-US" sz="800"/>
          </a:p>
        </p:txBody>
      </p:sp>
      <p:pic>
        <p:nvPicPr>
          <p:cNvPr id="6" name="オリジナル_kakiage用">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743" y="1055511"/>
            <a:ext cx="8988874" cy="5040490"/>
          </a:xfrm>
          <a:prstGeom prst="rect">
            <a:avLst/>
          </a:prstGeom>
        </p:spPr>
      </p:pic>
      <p:sp>
        <p:nvSpPr>
          <p:cNvPr id="7"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試　乗　動　画</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40724325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100000">
                <p:cTn id="7" fill="hold" display="0">
                  <p:stCondLst>
                    <p:cond delay="indefinite"/>
                  </p:stCondLst>
                </p:cTn>
                <p:tgtEl>
                  <p:spTgt spid="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t>©                         </a:t>
            </a:r>
            <a:r>
              <a:rPr lang="ja-JP" altLang="en-US" smtClean="0"/>
              <a:t>　</a:t>
            </a:r>
            <a:r>
              <a:rPr lang="en-US" altLang="ja-JP" smtClean="0"/>
              <a:t>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pPr/>
              <a:t>37</a:t>
            </a:fld>
            <a:endParaRPr lang="ja-JP" altLang="en-US" sz="800" dirty="0"/>
          </a:p>
        </p:txBody>
      </p:sp>
      <p:sp>
        <p:nvSpPr>
          <p:cNvPr id="6"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タ　イ　プ　別</a:t>
            </a:r>
            <a:endParaRPr lang="ja-JP" altLang="en-US" sz="1000" dirty="0">
              <a:solidFill>
                <a:schemeClr val="bg1"/>
              </a:solidFill>
              <a:latin typeface="+mn-ea"/>
              <a:ea typeface="+mn-ea"/>
            </a:endParaRPr>
          </a:p>
        </p:txBody>
      </p:sp>
      <p:pic>
        <p:nvPicPr>
          <p:cNvPr id="7" name="サポーター_kakiage用">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901142" y="4148993"/>
            <a:ext cx="3574635" cy="2004468"/>
          </a:xfrm>
          <a:prstGeom prst="rect">
            <a:avLst/>
          </a:prstGeom>
        </p:spPr>
      </p:pic>
      <p:pic>
        <p:nvPicPr>
          <p:cNvPr id="8" name="コントローラー_kakiag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35540" y="4148993"/>
            <a:ext cx="3574635" cy="2004468"/>
          </a:xfrm>
          <a:prstGeom prst="rect">
            <a:avLst/>
          </a:prstGeom>
        </p:spPr>
      </p:pic>
      <p:pic>
        <p:nvPicPr>
          <p:cNvPr id="9" name="アナライザー_kakiage">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940715" y="1303175"/>
            <a:ext cx="3574635" cy="2004468"/>
          </a:xfrm>
          <a:prstGeom prst="rect">
            <a:avLst/>
          </a:prstGeom>
        </p:spPr>
      </p:pic>
      <p:pic>
        <p:nvPicPr>
          <p:cNvPr id="10" name="プロモーター_kakiage">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0"/>
          <a:stretch>
            <a:fillRect/>
          </a:stretch>
        </p:blipFill>
        <p:spPr>
          <a:xfrm>
            <a:off x="735541" y="1303175"/>
            <a:ext cx="3574635" cy="2004469"/>
          </a:xfrm>
          <a:prstGeom prst="rect">
            <a:avLst/>
          </a:prstGeom>
        </p:spPr>
      </p:pic>
      <p:sp>
        <p:nvSpPr>
          <p:cNvPr id="11" name="正方形/長方形 10"/>
          <p:cNvSpPr/>
          <p:nvPr/>
        </p:nvSpPr>
        <p:spPr>
          <a:xfrm>
            <a:off x="1713131" y="3740203"/>
            <a:ext cx="1569660" cy="369332"/>
          </a:xfrm>
          <a:prstGeom prst="rect">
            <a:avLst/>
          </a:prstGeom>
        </p:spPr>
        <p:txBody>
          <a:bodyPr wrap="none">
            <a:spAutoFit/>
          </a:bodyPr>
          <a:lstStyle/>
          <a:p>
            <a:r>
              <a:rPr lang="ja-JP" altLang="en-US" dirty="0" smtClean="0"/>
              <a:t>プロモーター</a:t>
            </a:r>
            <a:endParaRPr lang="ja-JP" altLang="en-US" dirty="0"/>
          </a:p>
        </p:txBody>
      </p:sp>
      <p:sp>
        <p:nvSpPr>
          <p:cNvPr id="12" name="正方形/長方形 11"/>
          <p:cNvSpPr/>
          <p:nvPr/>
        </p:nvSpPr>
        <p:spPr>
          <a:xfrm>
            <a:off x="6115050" y="3740202"/>
            <a:ext cx="1338828" cy="369332"/>
          </a:xfrm>
          <a:prstGeom prst="rect">
            <a:avLst/>
          </a:prstGeom>
        </p:spPr>
        <p:txBody>
          <a:bodyPr wrap="none">
            <a:spAutoFit/>
          </a:bodyPr>
          <a:lstStyle/>
          <a:p>
            <a:r>
              <a:rPr lang="ja-JP" altLang="en-US" dirty="0" smtClean="0"/>
              <a:t>サポーター</a:t>
            </a:r>
            <a:endParaRPr lang="ja-JP" altLang="en-US" dirty="0"/>
          </a:p>
        </p:txBody>
      </p:sp>
      <p:sp>
        <p:nvSpPr>
          <p:cNvPr id="13" name="正方形/長方形 12"/>
          <p:cNvSpPr/>
          <p:nvPr/>
        </p:nvSpPr>
        <p:spPr>
          <a:xfrm>
            <a:off x="6046222" y="933843"/>
            <a:ext cx="1569660" cy="369332"/>
          </a:xfrm>
          <a:prstGeom prst="rect">
            <a:avLst/>
          </a:prstGeom>
        </p:spPr>
        <p:txBody>
          <a:bodyPr wrap="none">
            <a:spAutoFit/>
          </a:bodyPr>
          <a:lstStyle/>
          <a:p>
            <a:r>
              <a:rPr lang="ja-JP" altLang="en-US" dirty="0" smtClean="0"/>
              <a:t>アナライザー</a:t>
            </a:r>
            <a:endParaRPr lang="ja-JP" altLang="en-US" dirty="0"/>
          </a:p>
        </p:txBody>
      </p:sp>
      <p:sp>
        <p:nvSpPr>
          <p:cNvPr id="14" name="正方形/長方形 13"/>
          <p:cNvSpPr/>
          <p:nvPr/>
        </p:nvSpPr>
        <p:spPr>
          <a:xfrm>
            <a:off x="1622610" y="896409"/>
            <a:ext cx="1800493" cy="369332"/>
          </a:xfrm>
          <a:prstGeom prst="rect">
            <a:avLst/>
          </a:prstGeom>
        </p:spPr>
        <p:txBody>
          <a:bodyPr wrap="none">
            <a:spAutoFit/>
          </a:bodyPr>
          <a:lstStyle/>
          <a:p>
            <a:r>
              <a:rPr lang="ja-JP" altLang="en-US" dirty="0" smtClean="0"/>
              <a:t>コントローラー</a:t>
            </a:r>
            <a:endParaRPr lang="ja-JP" altLang="en-US" dirty="0"/>
          </a:p>
        </p:txBody>
      </p:sp>
    </p:spTree>
    <p:extLst>
      <p:ext uri="{BB962C8B-B14F-4D97-AF65-F5344CB8AC3E}">
        <p14:creationId xmlns:p14="http://schemas.microsoft.com/office/powerpoint/2010/main" val="3563969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0"/>
                                        </p:tgtEl>
                                      </p:cBhvr>
                                    </p:cmd>
                                  </p:childTnLst>
                                </p:cTn>
                              </p:par>
                            </p:childTnLst>
                          </p:cTn>
                        </p:par>
                      </p:childTnLst>
                    </p:cTn>
                  </p:par>
                </p:childTnLst>
              </p:cTn>
              <p:nextCondLst>
                <p:cond evt="onClick" delay="0">
                  <p:tgtEl>
                    <p:spTgt spid="10"/>
                  </p:tgtEl>
                </p:cond>
              </p:nextCondLst>
            </p:seq>
            <p:video>
              <p:cMediaNode vol="80000">
                <p:cTn id="25" fill="hold" display="0">
                  <p:stCondLst>
                    <p:cond delay="indefinite"/>
                  </p:stCondLst>
                </p:cTn>
                <p:tgtEl>
                  <p:spTgt spid="10"/>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38</a:t>
            </a:fld>
            <a:endParaRPr lang="ja-JP" altLang="en-US" sz="800">
              <a:latin typeface="+mn-ea"/>
            </a:endParaRPr>
          </a:p>
        </p:txBody>
      </p:sp>
      <p:sp>
        <p:nvSpPr>
          <p:cNvPr id="21"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a:solidFill>
                  <a:schemeClr val="bg1"/>
                </a:solidFill>
                <a:latin typeface="+mn-ea"/>
                <a:ea typeface="+mn-ea"/>
              </a:rPr>
              <a:t>トレーナー</a:t>
            </a:r>
            <a:r>
              <a:rPr lang="ja-JP" altLang="en-US" dirty="0" smtClean="0">
                <a:solidFill>
                  <a:schemeClr val="bg1"/>
                </a:solidFill>
                <a:latin typeface="+mn-ea"/>
                <a:ea typeface="+mn-ea"/>
              </a:rPr>
              <a:t>のセリフ</a:t>
            </a:r>
            <a:endParaRPr lang="ja-JP" altLang="en-US" sz="1000" dirty="0">
              <a:solidFill>
                <a:schemeClr val="bg1"/>
              </a:solidFill>
              <a:latin typeface="+mn-ea"/>
              <a:ea typeface="+mn-ea"/>
            </a:endParaRPr>
          </a:p>
        </p:txBody>
      </p:sp>
      <p:sp>
        <p:nvSpPr>
          <p:cNvPr id="20" name="正方形/長方形 19"/>
          <p:cNvSpPr/>
          <p:nvPr/>
        </p:nvSpPr>
        <p:spPr>
          <a:xfrm>
            <a:off x="860290" y="860146"/>
            <a:ext cx="5380230" cy="369332"/>
          </a:xfrm>
          <a:prstGeom prst="rect">
            <a:avLst/>
          </a:prstGeom>
        </p:spPr>
        <p:txBody>
          <a:bodyPr wrap="square">
            <a:spAutoFit/>
          </a:bodyPr>
          <a:lstStyle/>
          <a:p>
            <a:pPr lvl="0"/>
            <a:r>
              <a:rPr lang="ja-JP" altLang="en-US" dirty="0" smtClean="0">
                <a:solidFill>
                  <a:prstClr val="black"/>
                </a:solidFill>
                <a:latin typeface="+mn-ea"/>
              </a:rPr>
              <a:t>設定したセリフを元の動画に乗せて視聴</a:t>
            </a:r>
            <a:endParaRPr lang="en-US" altLang="ja-JP" dirty="0" smtClean="0">
              <a:solidFill>
                <a:prstClr val="black"/>
              </a:solidFill>
              <a:latin typeface="+mn-ea"/>
            </a:endParaRPr>
          </a:p>
        </p:txBody>
      </p:sp>
      <p:pic>
        <p:nvPicPr>
          <p:cNvPr id="3" name="図 2" descr="スクリーンショット 2016-02-26 19.31.44.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819" y="1335292"/>
            <a:ext cx="2238406" cy="1371777"/>
          </a:xfrm>
          <a:prstGeom prst="rect">
            <a:avLst/>
          </a:prstGeom>
        </p:spPr>
      </p:pic>
      <p:pic>
        <p:nvPicPr>
          <p:cNvPr id="28" name="図 27" descr="スクリーンショット 2016-02-26 19.31.44.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11167" y="1339975"/>
            <a:ext cx="2238406" cy="1371777"/>
          </a:xfrm>
          <a:prstGeom prst="rect">
            <a:avLst/>
          </a:prstGeom>
        </p:spPr>
      </p:pic>
      <p:pic>
        <p:nvPicPr>
          <p:cNvPr id="29" name="図 28" descr="スクリーンショット 2016-02-26 19.31.44.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66515" y="1344212"/>
            <a:ext cx="2238406" cy="1371777"/>
          </a:xfrm>
          <a:prstGeom prst="rect">
            <a:avLst/>
          </a:prstGeom>
        </p:spPr>
      </p:pic>
      <p:pic>
        <p:nvPicPr>
          <p:cNvPr id="30" name="図 29" descr="スクリーンショット 2016-02-26 19.31.44.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21864" y="1335833"/>
            <a:ext cx="2238406" cy="1371777"/>
          </a:xfrm>
          <a:prstGeom prst="rect">
            <a:avLst/>
          </a:prstGeom>
        </p:spPr>
      </p:pic>
      <p:sp>
        <p:nvSpPr>
          <p:cNvPr id="31" name="正方形/長方形 30"/>
          <p:cNvSpPr/>
          <p:nvPr/>
        </p:nvSpPr>
        <p:spPr>
          <a:xfrm>
            <a:off x="326474" y="2656972"/>
            <a:ext cx="1837582" cy="338554"/>
          </a:xfrm>
          <a:prstGeom prst="rect">
            <a:avLst/>
          </a:prstGeom>
        </p:spPr>
        <p:txBody>
          <a:bodyPr wrap="square">
            <a:spAutoFit/>
          </a:bodyPr>
          <a:lstStyle/>
          <a:p>
            <a:pPr lvl="0" algn="ctr"/>
            <a:r>
              <a:rPr lang="ja-JP" altLang="en-US" sz="1600" dirty="0" smtClean="0">
                <a:solidFill>
                  <a:prstClr val="black"/>
                </a:solidFill>
                <a:latin typeface="+mn-ea"/>
              </a:rPr>
              <a:t>サポーター</a:t>
            </a:r>
            <a:endParaRPr lang="en-US" altLang="ja-JP" sz="1600" dirty="0" smtClean="0">
              <a:solidFill>
                <a:prstClr val="black"/>
              </a:solidFill>
              <a:latin typeface="+mn-ea"/>
            </a:endParaRPr>
          </a:p>
        </p:txBody>
      </p:sp>
      <p:sp>
        <p:nvSpPr>
          <p:cNvPr id="32" name="正方形/長方形 31"/>
          <p:cNvSpPr/>
          <p:nvPr/>
        </p:nvSpPr>
        <p:spPr>
          <a:xfrm>
            <a:off x="2600201" y="2714802"/>
            <a:ext cx="1837582" cy="338554"/>
          </a:xfrm>
          <a:prstGeom prst="rect">
            <a:avLst/>
          </a:prstGeom>
        </p:spPr>
        <p:txBody>
          <a:bodyPr wrap="square">
            <a:spAutoFit/>
          </a:bodyPr>
          <a:lstStyle/>
          <a:p>
            <a:pPr lvl="0" algn="ctr"/>
            <a:r>
              <a:rPr lang="ja-JP" altLang="en-US" sz="1600" dirty="0" smtClean="0">
                <a:solidFill>
                  <a:prstClr val="black"/>
                </a:solidFill>
                <a:latin typeface="+mn-ea"/>
              </a:rPr>
              <a:t>プロモーター</a:t>
            </a:r>
            <a:endParaRPr lang="en-US" altLang="ja-JP" sz="1600" dirty="0" smtClean="0">
              <a:solidFill>
                <a:prstClr val="black"/>
              </a:solidFill>
              <a:latin typeface="+mn-ea"/>
            </a:endParaRPr>
          </a:p>
        </p:txBody>
      </p:sp>
      <p:sp>
        <p:nvSpPr>
          <p:cNvPr id="33" name="正方形/長方形 32"/>
          <p:cNvSpPr/>
          <p:nvPr/>
        </p:nvSpPr>
        <p:spPr>
          <a:xfrm>
            <a:off x="4941487" y="2678062"/>
            <a:ext cx="1837582" cy="338554"/>
          </a:xfrm>
          <a:prstGeom prst="rect">
            <a:avLst/>
          </a:prstGeom>
        </p:spPr>
        <p:txBody>
          <a:bodyPr wrap="square">
            <a:spAutoFit/>
          </a:bodyPr>
          <a:lstStyle/>
          <a:p>
            <a:pPr lvl="0" algn="ctr"/>
            <a:r>
              <a:rPr lang="ja-JP" altLang="en-US" sz="1600" dirty="0" smtClean="0">
                <a:solidFill>
                  <a:prstClr val="black"/>
                </a:solidFill>
                <a:latin typeface="+mn-ea"/>
              </a:rPr>
              <a:t>アナライザー</a:t>
            </a:r>
            <a:endParaRPr lang="en-US" altLang="ja-JP" sz="1600" dirty="0" smtClean="0">
              <a:solidFill>
                <a:prstClr val="black"/>
              </a:solidFill>
              <a:latin typeface="+mn-ea"/>
            </a:endParaRPr>
          </a:p>
        </p:txBody>
      </p:sp>
      <p:sp>
        <p:nvSpPr>
          <p:cNvPr id="34" name="正方形/長方形 33"/>
          <p:cNvSpPr/>
          <p:nvPr/>
        </p:nvSpPr>
        <p:spPr>
          <a:xfrm>
            <a:off x="7066586" y="2668342"/>
            <a:ext cx="1837582" cy="338554"/>
          </a:xfrm>
          <a:prstGeom prst="rect">
            <a:avLst/>
          </a:prstGeom>
        </p:spPr>
        <p:txBody>
          <a:bodyPr wrap="square">
            <a:spAutoFit/>
          </a:bodyPr>
          <a:lstStyle/>
          <a:p>
            <a:pPr lvl="0" algn="ctr"/>
            <a:r>
              <a:rPr lang="ja-JP" altLang="en-US" sz="1600" dirty="0" smtClean="0">
                <a:solidFill>
                  <a:prstClr val="black"/>
                </a:solidFill>
                <a:latin typeface="+mn-ea"/>
              </a:rPr>
              <a:t>コントローラー</a:t>
            </a:r>
            <a:endParaRPr lang="en-US" altLang="ja-JP" sz="1600" dirty="0" smtClean="0">
              <a:solidFill>
                <a:prstClr val="black"/>
              </a:solidFill>
              <a:latin typeface="+mn-ea"/>
            </a:endParaRPr>
          </a:p>
        </p:txBody>
      </p:sp>
      <p:sp>
        <p:nvSpPr>
          <p:cNvPr id="35" name="正方形/長方形 34"/>
          <p:cNvSpPr/>
          <p:nvPr/>
        </p:nvSpPr>
        <p:spPr>
          <a:xfrm>
            <a:off x="661389" y="3633481"/>
            <a:ext cx="7756362" cy="1996444"/>
          </a:xfrm>
          <a:prstGeom prst="rect">
            <a:avLst/>
          </a:prstGeom>
        </p:spPr>
        <p:txBody>
          <a:bodyPr wrap="square">
            <a:spAutoFit/>
          </a:bodyPr>
          <a:lstStyle/>
          <a:p>
            <a:pPr lvl="0">
              <a:lnSpc>
                <a:spcPct val="120000"/>
              </a:lnSpc>
            </a:pPr>
            <a:r>
              <a:rPr lang="ja-JP" altLang="en-US" sz="2400" dirty="0" smtClean="0">
                <a:solidFill>
                  <a:prstClr val="black"/>
                </a:solidFill>
                <a:latin typeface="+mn-ea"/>
              </a:rPr>
              <a:t>トレーナーの人間性を感じられ</a:t>
            </a:r>
            <a:endParaRPr lang="en-US" altLang="ja-JP" sz="2400" dirty="0" smtClean="0">
              <a:solidFill>
                <a:prstClr val="black"/>
              </a:solidFill>
              <a:latin typeface="+mn-ea"/>
            </a:endParaRPr>
          </a:p>
          <a:p>
            <a:pPr lvl="0">
              <a:lnSpc>
                <a:spcPct val="120000"/>
              </a:lnSpc>
            </a:pPr>
            <a:r>
              <a:rPr lang="ja-JP" altLang="en-US" sz="2400" dirty="0" smtClean="0">
                <a:solidFill>
                  <a:prstClr val="black"/>
                </a:solidFill>
                <a:latin typeface="+mn-ea"/>
              </a:rPr>
              <a:t>また、キャラクターの個性が立っていることを確認</a:t>
            </a:r>
            <a:endParaRPr lang="en-US" altLang="ja-JP" sz="2400" dirty="0" smtClean="0">
              <a:solidFill>
                <a:prstClr val="black"/>
              </a:solidFill>
              <a:latin typeface="+mn-ea"/>
            </a:endParaRPr>
          </a:p>
          <a:p>
            <a:pPr lvl="0">
              <a:lnSpc>
                <a:spcPct val="120000"/>
              </a:lnSpc>
            </a:pPr>
            <a:endParaRPr lang="en-US" altLang="ja-JP" sz="2400" dirty="0">
              <a:solidFill>
                <a:prstClr val="black"/>
              </a:solidFill>
              <a:latin typeface="+mn-ea"/>
            </a:endParaRPr>
          </a:p>
          <a:p>
            <a:pPr lvl="0" algn="ctr">
              <a:lnSpc>
                <a:spcPct val="120000"/>
              </a:lnSpc>
            </a:pPr>
            <a:r>
              <a:rPr lang="ja-JP" altLang="en-US" sz="3200" dirty="0" smtClean="0">
                <a:solidFill>
                  <a:srgbClr val="D82A2A"/>
                </a:solidFill>
                <a:latin typeface="+mn-ea"/>
              </a:rPr>
              <a:t>本プロジェクトの有用性を再認識</a:t>
            </a:r>
            <a:endParaRPr lang="en-US" altLang="ja-JP" sz="3200" dirty="0" smtClean="0">
              <a:solidFill>
                <a:srgbClr val="D82A2A"/>
              </a:solidFill>
              <a:latin typeface="+mn-ea"/>
            </a:endParaRPr>
          </a:p>
        </p:txBody>
      </p:sp>
    </p:spTree>
    <p:extLst>
      <p:ext uri="{BB962C8B-B14F-4D97-AF65-F5344CB8AC3E}">
        <p14:creationId xmlns:p14="http://schemas.microsoft.com/office/powerpoint/2010/main" val="1234238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1"/>
          </p:nvPr>
        </p:nvSpPr>
        <p:spPr/>
        <p:txBody>
          <a:bodyPr/>
          <a:lstStyle/>
          <a:p>
            <a:r>
              <a:rPr kumimoji="1" lang="en-US" altLang="ja-JP" smtClean="0">
                <a:latin typeface="+mn-ea"/>
              </a:rPr>
              <a:t>©                              all rights reserved</a:t>
            </a:r>
            <a:endParaRPr kumimoji="1" lang="ja-JP" altLang="en-US">
              <a:latin typeface="+mn-ea"/>
            </a:endParaRPr>
          </a:p>
        </p:txBody>
      </p:sp>
      <p:sp>
        <p:nvSpPr>
          <p:cNvPr id="3" name="スライド番号プレースホルダー 2"/>
          <p:cNvSpPr>
            <a:spLocks noGrp="1"/>
          </p:cNvSpPr>
          <p:nvPr>
            <p:ph type="sldNum" sz="quarter" idx="12"/>
          </p:nvPr>
        </p:nvSpPr>
        <p:spPr/>
        <p:txBody>
          <a:bodyPr/>
          <a:lstStyle/>
          <a:p>
            <a:fld id="{1EC08E6F-7062-455E-B790-E1186509D80A}" type="slidenum">
              <a:rPr kumimoji="1" lang="ja-JP" altLang="en-US" smtClean="0">
                <a:latin typeface="+mn-ea"/>
              </a:rPr>
              <a:t>39</a:t>
            </a:fld>
            <a:endParaRPr kumimoji="1" lang="ja-JP" altLang="en-US">
              <a:latin typeface="+mn-ea"/>
            </a:endParaRPr>
          </a:p>
        </p:txBody>
      </p:sp>
      <p:sp>
        <p:nvSpPr>
          <p:cNvPr id="4" name="テキスト ボックス 3"/>
          <p:cNvSpPr txBox="1"/>
          <p:nvPr/>
        </p:nvSpPr>
        <p:spPr>
          <a:xfrm>
            <a:off x="198639" y="195726"/>
            <a:ext cx="7541838" cy="461665"/>
          </a:xfrm>
          <a:prstGeom prst="rect">
            <a:avLst/>
          </a:prstGeom>
          <a:noFill/>
        </p:spPr>
        <p:txBody>
          <a:bodyPr wrap="square" rtlCol="0">
            <a:spAutoFit/>
          </a:bodyPr>
          <a:lstStyle/>
          <a:p>
            <a:r>
              <a:rPr kumimoji="1" lang="en-US" altLang="ja-JP" sz="2400" dirty="0" smtClean="0">
                <a:latin typeface="+mn-ea"/>
              </a:rPr>
              <a:t>2</a:t>
            </a:r>
            <a:r>
              <a:rPr kumimoji="1" lang="ja-JP" altLang="en-US" sz="2400" dirty="0" err="1" smtClean="0">
                <a:latin typeface="+mn-ea"/>
              </a:rPr>
              <a:t>つの</a:t>
            </a:r>
            <a:r>
              <a:rPr kumimoji="1" lang="ja-JP" altLang="en-US" sz="2400" dirty="0" smtClean="0">
                <a:latin typeface="+mn-ea"/>
              </a:rPr>
              <a:t>モード</a:t>
            </a:r>
            <a:endParaRPr kumimoji="1" lang="ja-JP" altLang="en-US" sz="2400" dirty="0">
              <a:latin typeface="+mn-ea"/>
            </a:endParaRPr>
          </a:p>
        </p:txBody>
      </p:sp>
      <p:sp>
        <p:nvSpPr>
          <p:cNvPr id="5" name="テキスト ボックス 4"/>
          <p:cNvSpPr txBox="1"/>
          <p:nvPr/>
        </p:nvSpPr>
        <p:spPr>
          <a:xfrm>
            <a:off x="506182" y="2040456"/>
            <a:ext cx="3722541" cy="864406"/>
          </a:xfrm>
          <a:prstGeom prst="rect">
            <a:avLst/>
          </a:prstGeom>
          <a:noFill/>
          <a:ln w="28575" cmpd="sng">
            <a:solidFill>
              <a:schemeClr val="tx1">
                <a:lumMod val="50000"/>
                <a:lumOff val="50000"/>
              </a:schemeClr>
            </a:solidFill>
          </a:ln>
        </p:spPr>
        <p:txBody>
          <a:bodyPr wrap="square" rtlCol="0" anchor="ctr">
            <a:noAutofit/>
          </a:bodyPr>
          <a:lstStyle/>
          <a:p>
            <a:pPr algn="ctr"/>
            <a:r>
              <a:rPr kumimoji="1" lang="ja-JP" altLang="en-US" sz="2800" dirty="0" smtClean="0">
                <a:latin typeface="+mn-ea"/>
              </a:rPr>
              <a:t>ドライブモード</a:t>
            </a:r>
            <a:endParaRPr kumimoji="1" lang="ja-JP" altLang="en-US" sz="2800" dirty="0">
              <a:latin typeface="+mn-ea"/>
            </a:endParaRPr>
          </a:p>
        </p:txBody>
      </p:sp>
      <p:sp>
        <p:nvSpPr>
          <p:cNvPr id="6" name="テキスト ボックス 5"/>
          <p:cNvSpPr txBox="1"/>
          <p:nvPr/>
        </p:nvSpPr>
        <p:spPr>
          <a:xfrm>
            <a:off x="4925545" y="2035898"/>
            <a:ext cx="3722541" cy="864406"/>
          </a:xfrm>
          <a:prstGeom prst="rect">
            <a:avLst/>
          </a:prstGeom>
          <a:noFill/>
          <a:ln w="28575" cmpd="sng">
            <a:solidFill>
              <a:schemeClr val="tx1">
                <a:lumMod val="50000"/>
                <a:lumOff val="50000"/>
              </a:schemeClr>
            </a:solidFill>
          </a:ln>
        </p:spPr>
        <p:txBody>
          <a:bodyPr wrap="square" rtlCol="0" anchor="ctr">
            <a:noAutofit/>
          </a:bodyPr>
          <a:lstStyle/>
          <a:p>
            <a:pPr algn="ctr"/>
            <a:r>
              <a:rPr kumimoji="1" lang="ja-JP" altLang="en-US" sz="2800" dirty="0" smtClean="0">
                <a:latin typeface="+mn-ea"/>
              </a:rPr>
              <a:t>トレーニングモード</a:t>
            </a:r>
            <a:endParaRPr kumimoji="1" lang="ja-JP" altLang="en-US" sz="2800" dirty="0">
              <a:latin typeface="+mn-ea"/>
            </a:endParaRPr>
          </a:p>
        </p:txBody>
      </p:sp>
      <p:sp>
        <p:nvSpPr>
          <p:cNvPr id="9" name="テキスト ボックス 8"/>
          <p:cNvSpPr txBox="1"/>
          <p:nvPr/>
        </p:nvSpPr>
        <p:spPr>
          <a:xfrm>
            <a:off x="634622" y="754983"/>
            <a:ext cx="8119451" cy="369332"/>
          </a:xfrm>
          <a:prstGeom prst="rect">
            <a:avLst/>
          </a:prstGeom>
          <a:noFill/>
        </p:spPr>
        <p:txBody>
          <a:bodyPr wrap="square" rtlCol="0">
            <a:spAutoFit/>
          </a:bodyPr>
          <a:lstStyle/>
          <a:p>
            <a:r>
              <a:rPr kumimoji="1" lang="ja-JP" altLang="en-US" dirty="0" smtClean="0">
                <a:latin typeface="+mn-ea"/>
              </a:rPr>
              <a:t>２つのモードを用意し、ドライバーが選択できるようにする</a:t>
            </a:r>
            <a:endParaRPr kumimoji="1" lang="ja-JP" altLang="en-US" dirty="0">
              <a:latin typeface="+mn-ea"/>
            </a:endParaRPr>
          </a:p>
        </p:txBody>
      </p:sp>
      <p:sp>
        <p:nvSpPr>
          <p:cNvPr id="10" name="テキスト ボックス 9"/>
          <p:cNvSpPr txBox="1"/>
          <p:nvPr/>
        </p:nvSpPr>
        <p:spPr>
          <a:xfrm>
            <a:off x="315399" y="3333101"/>
            <a:ext cx="4104106" cy="923330"/>
          </a:xfrm>
          <a:prstGeom prst="rect">
            <a:avLst/>
          </a:prstGeom>
          <a:noFill/>
        </p:spPr>
        <p:txBody>
          <a:bodyPr wrap="square" rtlCol="0">
            <a:spAutoFit/>
          </a:bodyPr>
          <a:lstStyle/>
          <a:p>
            <a:r>
              <a:rPr lang="ja-JP" altLang="en-US" dirty="0" smtClean="0">
                <a:latin typeface="+mn-ea"/>
              </a:rPr>
              <a:t>ドライバーの状態を</a:t>
            </a:r>
            <a:r>
              <a:rPr lang="ja-JP" altLang="en-US" dirty="0" smtClean="0">
                <a:latin typeface="+mn-ea"/>
              </a:rPr>
              <a:t>判定して</a:t>
            </a:r>
            <a:r>
              <a:rPr lang="en-US" altLang="ja-JP" dirty="0" smtClean="0">
                <a:latin typeface="+mn-ea"/>
              </a:rPr>
              <a:t/>
            </a:r>
            <a:br>
              <a:rPr lang="en-US" altLang="ja-JP" dirty="0" smtClean="0">
                <a:latin typeface="+mn-ea"/>
              </a:rPr>
            </a:br>
            <a:r>
              <a:rPr lang="ja-JP" altLang="en-US" dirty="0" smtClean="0">
                <a:latin typeface="+mn-ea"/>
              </a:rPr>
              <a:t>トレーナーが</a:t>
            </a:r>
            <a:r>
              <a:rPr kumimoji="1" lang="ja-JP" altLang="en-US" dirty="0" smtClean="0">
                <a:latin typeface="+mn-ea"/>
              </a:rPr>
              <a:t>発話するモード</a:t>
            </a:r>
            <a:r>
              <a:rPr kumimoji="1" lang="ja-JP" altLang="en-US" dirty="0" smtClean="0">
                <a:latin typeface="+mn-ea"/>
              </a:rPr>
              <a:t>。</a:t>
            </a:r>
            <a:endParaRPr kumimoji="1" lang="en-US" altLang="ja-JP" dirty="0" smtClean="0">
              <a:latin typeface="+mn-ea"/>
            </a:endParaRPr>
          </a:p>
          <a:p>
            <a:r>
              <a:rPr kumimoji="1" lang="ja-JP" altLang="en-US" dirty="0" smtClean="0">
                <a:latin typeface="+mn-ea"/>
              </a:rPr>
              <a:t>特</a:t>
            </a:r>
            <a:r>
              <a:rPr kumimoji="1" lang="ja-JP" altLang="en-US" dirty="0" smtClean="0">
                <a:latin typeface="+mn-ea"/>
              </a:rPr>
              <a:t>に合格・不合格といった概念は無い</a:t>
            </a:r>
            <a:endParaRPr kumimoji="1" lang="ja-JP" altLang="en-US" dirty="0">
              <a:latin typeface="+mn-ea"/>
            </a:endParaRPr>
          </a:p>
        </p:txBody>
      </p:sp>
      <p:sp>
        <p:nvSpPr>
          <p:cNvPr id="11" name="テキスト ボックス 10"/>
          <p:cNvSpPr txBox="1"/>
          <p:nvPr/>
        </p:nvSpPr>
        <p:spPr>
          <a:xfrm>
            <a:off x="5039713" y="3333101"/>
            <a:ext cx="3714360" cy="1200329"/>
          </a:xfrm>
          <a:prstGeom prst="rect">
            <a:avLst/>
          </a:prstGeom>
          <a:noFill/>
        </p:spPr>
        <p:txBody>
          <a:bodyPr wrap="square" rtlCol="0">
            <a:spAutoFit/>
          </a:bodyPr>
          <a:lstStyle/>
          <a:p>
            <a:r>
              <a:rPr lang="ja-JP" altLang="en-US" dirty="0">
                <a:latin typeface="+mn-ea"/>
              </a:rPr>
              <a:t>ドライブ</a:t>
            </a:r>
            <a:r>
              <a:rPr kumimoji="1" lang="ja-JP" altLang="en-US" dirty="0" smtClean="0">
                <a:latin typeface="+mn-ea"/>
              </a:rPr>
              <a:t>モード</a:t>
            </a:r>
            <a:r>
              <a:rPr kumimoji="1" lang="ja-JP" altLang="en-US" dirty="0" smtClean="0">
                <a:latin typeface="+mn-ea"/>
              </a:rPr>
              <a:t>の発話はそのままに、さらにカリキュラムが決められた</a:t>
            </a:r>
            <a:r>
              <a:rPr lang="ja-JP" altLang="en-US" dirty="0" smtClean="0">
                <a:latin typeface="+mn-ea"/>
              </a:rPr>
              <a:t>ステージを</a:t>
            </a:r>
            <a:r>
              <a:rPr kumimoji="1" lang="ja-JP" altLang="en-US" dirty="0" smtClean="0">
                <a:latin typeface="+mn-ea"/>
              </a:rPr>
              <a:t>順に達成していく、ゲーム要素のあるモード</a:t>
            </a:r>
            <a:endParaRPr kumimoji="1" lang="ja-JP" altLang="en-US" dirty="0">
              <a:latin typeface="+mn-ea"/>
            </a:endParaRPr>
          </a:p>
        </p:txBody>
      </p:sp>
    </p:spTree>
    <p:extLst>
      <p:ext uri="{BB962C8B-B14F-4D97-AF65-F5344CB8AC3E}">
        <p14:creationId xmlns:p14="http://schemas.microsoft.com/office/powerpoint/2010/main" val="248840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3247125" y="2029575"/>
            <a:ext cx="1256952" cy="3640141"/>
          </a:xfrm>
          <a:prstGeom prst="roundRect">
            <a:avLst/>
          </a:prstGeom>
          <a:solidFill>
            <a:schemeClr val="accent2">
              <a:lumMod val="20000"/>
              <a:lumOff val="80000"/>
            </a:schemeClr>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n-ea"/>
            </a:endParaRPr>
          </a:p>
        </p:txBody>
      </p:sp>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4</a:t>
            </a:fld>
            <a:endParaRPr lang="ja-JP" altLang="en-US" sz="800">
              <a:latin typeface="+mn-ea"/>
            </a:endParaRPr>
          </a:p>
        </p:txBody>
      </p:sp>
      <p:sp>
        <p:nvSpPr>
          <p:cNvPr id="7"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企画完成までの工程</a:t>
            </a:r>
            <a:endParaRPr lang="ja-JP" altLang="en-US" sz="1000" dirty="0">
              <a:solidFill>
                <a:schemeClr val="bg1"/>
              </a:solidFill>
              <a:latin typeface="+mn-ea"/>
              <a:ea typeface="+mn-ea"/>
            </a:endParaRPr>
          </a:p>
        </p:txBody>
      </p:sp>
      <p:sp>
        <p:nvSpPr>
          <p:cNvPr id="14" name="正方形/長方形 13"/>
          <p:cNvSpPr/>
          <p:nvPr/>
        </p:nvSpPr>
        <p:spPr>
          <a:xfrm>
            <a:off x="677310" y="2770422"/>
            <a:ext cx="2471504" cy="977191"/>
          </a:xfrm>
          <a:prstGeom prst="rect">
            <a:avLst/>
          </a:prstGeom>
        </p:spPr>
        <p:txBody>
          <a:bodyPr wrap="square" anchor="ctr">
            <a:spAutoFit/>
          </a:bodyPr>
          <a:lstStyle/>
          <a:p>
            <a:pPr lvl="0" algn="ctr">
              <a:lnSpc>
                <a:spcPct val="150000"/>
              </a:lnSpc>
            </a:pPr>
            <a:r>
              <a:rPr lang="ja-JP" altLang="en-US" sz="2000" b="1" dirty="0" smtClean="0">
                <a:solidFill>
                  <a:prstClr val="black">
                    <a:lumMod val="75000"/>
                    <a:lumOff val="25000"/>
                  </a:prstClr>
                </a:solidFill>
                <a:latin typeface="+mn-ea"/>
              </a:rPr>
              <a:t>キャラクター設定</a:t>
            </a:r>
            <a:r>
              <a:rPr lang="en-US" altLang="ja-JP" sz="2000" b="1" dirty="0" smtClean="0">
                <a:solidFill>
                  <a:prstClr val="black">
                    <a:lumMod val="75000"/>
                    <a:lumOff val="25000"/>
                  </a:prstClr>
                </a:solidFill>
                <a:latin typeface="+mn-ea"/>
              </a:rPr>
              <a:t/>
            </a:r>
            <a:br>
              <a:rPr lang="en-US" altLang="ja-JP" sz="2000" b="1" dirty="0" smtClean="0">
                <a:solidFill>
                  <a:prstClr val="black">
                    <a:lumMod val="75000"/>
                    <a:lumOff val="25000"/>
                  </a:prstClr>
                </a:solidFill>
                <a:latin typeface="+mn-ea"/>
              </a:rPr>
            </a:br>
            <a:r>
              <a:rPr lang="ja-JP" altLang="en-US" sz="2000" b="1" dirty="0" smtClean="0">
                <a:solidFill>
                  <a:prstClr val="black">
                    <a:lumMod val="75000"/>
                    <a:lumOff val="25000"/>
                  </a:prstClr>
                </a:solidFill>
                <a:latin typeface="+mn-ea"/>
              </a:rPr>
              <a:t>（トレーナー）</a:t>
            </a:r>
            <a:endParaRPr lang="en-US" altLang="ja-JP" sz="2000" b="1" dirty="0" smtClean="0">
              <a:solidFill>
                <a:prstClr val="black">
                  <a:lumMod val="75000"/>
                  <a:lumOff val="25000"/>
                </a:prstClr>
              </a:solidFill>
              <a:latin typeface="+mn-ea"/>
            </a:endParaRPr>
          </a:p>
        </p:txBody>
      </p:sp>
      <p:sp>
        <p:nvSpPr>
          <p:cNvPr id="15" name="正方形/長方形 14"/>
          <p:cNvSpPr/>
          <p:nvPr/>
        </p:nvSpPr>
        <p:spPr>
          <a:xfrm>
            <a:off x="4587058" y="2751186"/>
            <a:ext cx="2603500" cy="1015663"/>
          </a:xfrm>
          <a:prstGeom prst="rect">
            <a:avLst/>
          </a:prstGeom>
        </p:spPr>
        <p:txBody>
          <a:bodyPr wrap="square" anchor="ctr">
            <a:spAutoFit/>
          </a:bodyPr>
          <a:lstStyle/>
          <a:p>
            <a:pPr lvl="0" algn="ctr">
              <a:lnSpc>
                <a:spcPct val="150000"/>
              </a:lnSpc>
            </a:pPr>
            <a:r>
              <a:rPr lang="ja-JP" altLang="en-US" sz="2000" b="1" dirty="0" smtClean="0">
                <a:solidFill>
                  <a:prstClr val="black">
                    <a:lumMod val="75000"/>
                    <a:lumOff val="25000"/>
                  </a:prstClr>
                </a:solidFill>
                <a:latin typeface="+mn-ea"/>
              </a:rPr>
              <a:t>サービスとしての</a:t>
            </a:r>
            <a:endParaRPr lang="en-US" altLang="ja-JP" sz="2000" b="1" dirty="0" smtClean="0">
              <a:solidFill>
                <a:prstClr val="black">
                  <a:lumMod val="75000"/>
                  <a:lumOff val="25000"/>
                </a:prstClr>
              </a:solidFill>
              <a:latin typeface="+mn-ea"/>
            </a:endParaRPr>
          </a:p>
          <a:p>
            <a:pPr lvl="0" algn="ctr">
              <a:lnSpc>
                <a:spcPct val="150000"/>
              </a:lnSpc>
            </a:pPr>
            <a:r>
              <a:rPr lang="ja-JP" altLang="en-US" sz="2000" b="1" dirty="0" smtClean="0">
                <a:solidFill>
                  <a:prstClr val="black">
                    <a:lumMod val="75000"/>
                    <a:lumOff val="25000"/>
                  </a:prstClr>
                </a:solidFill>
                <a:latin typeface="+mn-ea"/>
              </a:rPr>
              <a:t>深堀り</a:t>
            </a:r>
            <a:endParaRPr lang="en-US" altLang="ja-JP" sz="2000" b="1" dirty="0" smtClean="0">
              <a:solidFill>
                <a:prstClr val="black">
                  <a:lumMod val="75000"/>
                  <a:lumOff val="25000"/>
                </a:prstClr>
              </a:solidFill>
              <a:latin typeface="+mn-ea"/>
            </a:endParaRPr>
          </a:p>
        </p:txBody>
      </p:sp>
      <p:sp>
        <p:nvSpPr>
          <p:cNvPr id="18" name="ホームベース 17"/>
          <p:cNvSpPr/>
          <p:nvPr/>
        </p:nvSpPr>
        <p:spPr>
          <a:xfrm>
            <a:off x="546100" y="1270000"/>
            <a:ext cx="3035300" cy="533400"/>
          </a:xfrm>
          <a:prstGeom prst="homePlate">
            <a:avLst/>
          </a:prstGeom>
          <a:solidFill>
            <a:schemeClr val="bg1">
              <a:lumMod val="95000"/>
            </a:schemeClr>
          </a:solidFill>
          <a:ln w="38100" cmpd="sng">
            <a:solidFill>
              <a:srgbClr val="7F7F7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200" dirty="0" smtClean="0">
                <a:solidFill>
                  <a:srgbClr val="A6A6A6"/>
                </a:solidFill>
                <a:latin typeface="+mn-ea"/>
              </a:rPr>
              <a:t>前半</a:t>
            </a:r>
            <a:endParaRPr kumimoji="1" lang="ja-JP" altLang="en-US" sz="3200" dirty="0">
              <a:solidFill>
                <a:srgbClr val="A6A6A6"/>
              </a:solidFill>
              <a:latin typeface="+mn-ea"/>
            </a:endParaRPr>
          </a:p>
        </p:txBody>
      </p:sp>
      <p:sp>
        <p:nvSpPr>
          <p:cNvPr id="19" name="ホームベース 18"/>
          <p:cNvSpPr/>
          <p:nvPr/>
        </p:nvSpPr>
        <p:spPr>
          <a:xfrm>
            <a:off x="4343400" y="1282700"/>
            <a:ext cx="3035300" cy="533400"/>
          </a:xfrm>
          <a:prstGeom prst="homePlate">
            <a:avLst/>
          </a:prstGeom>
          <a:solidFill>
            <a:schemeClr val="bg1">
              <a:lumMod val="95000"/>
            </a:schemeClr>
          </a:solidFill>
          <a:ln w="38100" cmpd="sng">
            <a:solidFill>
              <a:srgbClr val="7F7F7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smtClean="0">
                <a:solidFill>
                  <a:srgbClr val="A6A6A6"/>
                </a:solidFill>
                <a:latin typeface="+mn-ea"/>
              </a:rPr>
              <a:t>後半</a:t>
            </a:r>
            <a:endParaRPr kumimoji="1" lang="ja-JP" altLang="en-US" sz="3200" dirty="0">
              <a:solidFill>
                <a:srgbClr val="A6A6A6"/>
              </a:solidFill>
              <a:latin typeface="+mn-ea"/>
            </a:endParaRPr>
          </a:p>
        </p:txBody>
      </p:sp>
      <p:sp>
        <p:nvSpPr>
          <p:cNvPr id="20" name="正方形/長方形 19"/>
          <p:cNvSpPr/>
          <p:nvPr/>
        </p:nvSpPr>
        <p:spPr>
          <a:xfrm>
            <a:off x="7416800" y="2082800"/>
            <a:ext cx="1079500" cy="2717800"/>
          </a:xfrm>
          <a:prstGeom prst="rect">
            <a:avLst/>
          </a:prstGeom>
          <a:noFill/>
          <a:ln w="57150" cmpd="sng">
            <a:noFill/>
            <a:prstDash val="dash"/>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kumimoji="1" lang="ja-JP" altLang="en-US" sz="4400" dirty="0" smtClean="0">
                <a:solidFill>
                  <a:schemeClr val="bg1">
                    <a:lumMod val="65000"/>
                  </a:schemeClr>
                </a:solidFill>
                <a:latin typeface="+mn-ea"/>
              </a:rPr>
              <a:t>完成</a:t>
            </a:r>
            <a:endParaRPr kumimoji="1" lang="ja-JP" altLang="en-US" sz="4400" dirty="0">
              <a:solidFill>
                <a:schemeClr val="bg1">
                  <a:lumMod val="65000"/>
                </a:schemeClr>
              </a:solidFill>
              <a:latin typeface="+mn-ea"/>
            </a:endParaRPr>
          </a:p>
        </p:txBody>
      </p:sp>
      <p:sp>
        <p:nvSpPr>
          <p:cNvPr id="22" name="正方形/長方形 21"/>
          <p:cNvSpPr/>
          <p:nvPr/>
        </p:nvSpPr>
        <p:spPr>
          <a:xfrm>
            <a:off x="3530600" y="2251052"/>
            <a:ext cx="673100" cy="2717800"/>
          </a:xfrm>
          <a:prstGeom prst="rect">
            <a:avLst/>
          </a:prstGeom>
          <a:noFill/>
          <a:ln w="38100" cmpd="sng">
            <a:noFill/>
            <a:prstDash val="dash"/>
          </a:ln>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kumimoji="1" lang="ja-JP" altLang="en-US" sz="3200" b="1" dirty="0" smtClean="0">
                <a:solidFill>
                  <a:schemeClr val="tx1">
                    <a:lumMod val="65000"/>
                    <a:lumOff val="35000"/>
                  </a:schemeClr>
                </a:solidFill>
                <a:latin typeface="+mn-ea"/>
              </a:rPr>
              <a:t>中間報告</a:t>
            </a:r>
            <a:endParaRPr kumimoji="1" lang="ja-JP" altLang="en-US" sz="3200" b="1" dirty="0">
              <a:solidFill>
                <a:schemeClr val="tx1">
                  <a:lumMod val="65000"/>
                  <a:lumOff val="35000"/>
                </a:schemeClr>
              </a:solidFill>
              <a:latin typeface="+mn-ea"/>
            </a:endParaRPr>
          </a:p>
        </p:txBody>
      </p:sp>
    </p:spTree>
    <p:extLst>
      <p:ext uri="{BB962C8B-B14F-4D97-AF65-F5344CB8AC3E}">
        <p14:creationId xmlns:p14="http://schemas.microsoft.com/office/powerpoint/2010/main" val="37702225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1"/>
          </p:nvPr>
        </p:nvSpPr>
        <p:spPr/>
        <p:txBody>
          <a:bodyPr/>
          <a:lstStyle/>
          <a:p>
            <a:r>
              <a:rPr kumimoji="1" lang="en-US" altLang="ja-JP" smtClean="0">
                <a:latin typeface="+mn-ea"/>
              </a:rPr>
              <a:t>©                              all rights reserved</a:t>
            </a:r>
            <a:endParaRPr kumimoji="1" lang="ja-JP" altLang="en-US">
              <a:latin typeface="+mn-ea"/>
            </a:endParaRPr>
          </a:p>
        </p:txBody>
      </p:sp>
      <p:sp>
        <p:nvSpPr>
          <p:cNvPr id="3" name="スライド番号プレースホルダー 2"/>
          <p:cNvSpPr>
            <a:spLocks noGrp="1"/>
          </p:cNvSpPr>
          <p:nvPr>
            <p:ph type="sldNum" sz="quarter" idx="12"/>
          </p:nvPr>
        </p:nvSpPr>
        <p:spPr/>
        <p:txBody>
          <a:bodyPr/>
          <a:lstStyle/>
          <a:p>
            <a:fld id="{1EC08E6F-7062-455E-B790-E1186509D80A}" type="slidenum">
              <a:rPr kumimoji="1" lang="ja-JP" altLang="en-US" smtClean="0">
                <a:latin typeface="+mn-ea"/>
              </a:rPr>
              <a:t>40</a:t>
            </a:fld>
            <a:endParaRPr kumimoji="1" lang="ja-JP" altLang="en-US">
              <a:latin typeface="+mn-ea"/>
            </a:endParaRPr>
          </a:p>
        </p:txBody>
      </p:sp>
      <p:sp>
        <p:nvSpPr>
          <p:cNvPr id="6" name="テキスト ボックス 5"/>
          <p:cNvSpPr txBox="1"/>
          <p:nvPr/>
        </p:nvSpPr>
        <p:spPr>
          <a:xfrm>
            <a:off x="198639" y="195726"/>
            <a:ext cx="7541838" cy="461665"/>
          </a:xfrm>
          <a:prstGeom prst="rect">
            <a:avLst/>
          </a:prstGeom>
          <a:noFill/>
        </p:spPr>
        <p:txBody>
          <a:bodyPr wrap="square" rtlCol="0">
            <a:spAutoFit/>
          </a:bodyPr>
          <a:lstStyle/>
          <a:p>
            <a:r>
              <a:rPr kumimoji="1" lang="ja-JP" altLang="en-US" sz="2400" dirty="0" smtClean="0">
                <a:latin typeface="+mn-ea"/>
              </a:rPr>
              <a:t>判定と発話のロジック（ドライブモード）</a:t>
            </a:r>
            <a:endParaRPr kumimoji="1" lang="ja-JP" altLang="en-US" sz="2400" dirty="0">
              <a:latin typeface="+mn-ea"/>
            </a:endParaRPr>
          </a:p>
        </p:txBody>
      </p:sp>
      <p:sp>
        <p:nvSpPr>
          <p:cNvPr id="7" name="テキスト ボックス 6"/>
          <p:cNvSpPr txBox="1"/>
          <p:nvPr/>
        </p:nvSpPr>
        <p:spPr>
          <a:xfrm>
            <a:off x="243557" y="754983"/>
            <a:ext cx="8676156" cy="1877437"/>
          </a:xfrm>
          <a:prstGeom prst="rect">
            <a:avLst/>
          </a:prstGeom>
          <a:noFill/>
        </p:spPr>
        <p:txBody>
          <a:bodyPr wrap="square" rtlCol="0">
            <a:spAutoFit/>
          </a:bodyPr>
          <a:lstStyle/>
          <a:p>
            <a:r>
              <a:rPr kumimoji="1" lang="ja-JP" altLang="en-US" sz="1600" dirty="0" smtClean="0">
                <a:latin typeface="+mn-ea"/>
              </a:rPr>
              <a:t>前提　　　： </a:t>
            </a:r>
            <a:r>
              <a:rPr lang="ja-JP" altLang="en-US" sz="1600" dirty="0" smtClean="0">
                <a:solidFill>
                  <a:srgbClr val="000000"/>
                </a:solidFill>
              </a:rPr>
              <a:t>状態</a:t>
            </a:r>
            <a:r>
              <a:rPr lang="ja-JP" altLang="en-US" sz="1600" dirty="0">
                <a:solidFill>
                  <a:srgbClr val="000000"/>
                </a:solidFill>
              </a:rPr>
              <a:t>が</a:t>
            </a:r>
            <a:r>
              <a:rPr lang="ja-JP" altLang="en-US" sz="1600" dirty="0" smtClean="0">
                <a:solidFill>
                  <a:srgbClr val="000000"/>
                </a:solidFill>
              </a:rPr>
              <a:t>良い時、</a:t>
            </a:r>
            <a:r>
              <a:rPr lang="en-US" altLang="ja-JP" sz="1600" dirty="0">
                <a:solidFill>
                  <a:srgbClr val="000000"/>
                </a:solidFill>
              </a:rPr>
              <a:t>30%</a:t>
            </a:r>
            <a:r>
              <a:rPr lang="ja-JP" altLang="en-US" sz="1600" dirty="0">
                <a:solidFill>
                  <a:srgbClr val="000000"/>
                </a:solidFill>
              </a:rPr>
              <a:t>の確率で雑談に、</a:t>
            </a:r>
            <a:r>
              <a:rPr lang="en-US" altLang="ja-JP" sz="1600" dirty="0">
                <a:solidFill>
                  <a:srgbClr val="000000"/>
                </a:solidFill>
              </a:rPr>
              <a:t>70%</a:t>
            </a:r>
            <a:r>
              <a:rPr lang="ja-JP" altLang="en-US" sz="1600" dirty="0">
                <a:solidFill>
                  <a:srgbClr val="000000"/>
                </a:solidFill>
              </a:rPr>
              <a:t>の確率でフィードバックに</a:t>
            </a:r>
            <a:r>
              <a:rPr lang="ja-JP" altLang="en-US" sz="1600" dirty="0" smtClean="0">
                <a:solidFill>
                  <a:srgbClr val="000000"/>
                </a:solidFill>
              </a:rPr>
              <a:t>なる</a:t>
            </a:r>
            <a:endParaRPr lang="en-US" altLang="ja-JP" sz="1600" dirty="0">
              <a:solidFill>
                <a:srgbClr val="000000"/>
              </a:solidFill>
            </a:endParaRPr>
          </a:p>
          <a:p>
            <a:r>
              <a:rPr lang="ja-JP" altLang="en-US" sz="1600" dirty="0" smtClean="0">
                <a:solidFill>
                  <a:srgbClr val="000000"/>
                </a:solidFill>
              </a:rPr>
              <a:t>　　　　　　 状態</a:t>
            </a:r>
            <a:r>
              <a:rPr lang="ja-JP" altLang="en-US" sz="1600" dirty="0">
                <a:solidFill>
                  <a:srgbClr val="000000"/>
                </a:solidFill>
              </a:rPr>
              <a:t>が</a:t>
            </a:r>
            <a:r>
              <a:rPr lang="ja-JP" altLang="en-US" sz="1600" dirty="0" smtClean="0">
                <a:solidFill>
                  <a:srgbClr val="000000"/>
                </a:solidFill>
              </a:rPr>
              <a:t>悪い</a:t>
            </a:r>
            <a:r>
              <a:rPr lang="en-US" altLang="ja-JP" sz="1600" dirty="0" smtClean="0">
                <a:solidFill>
                  <a:srgbClr val="000000"/>
                </a:solidFill>
              </a:rPr>
              <a:t>[</a:t>
            </a:r>
            <a:r>
              <a:rPr lang="ja-JP" altLang="en-US" sz="1600" dirty="0" smtClean="0">
                <a:solidFill>
                  <a:srgbClr val="000000"/>
                </a:solidFill>
              </a:rPr>
              <a:t>漫然</a:t>
            </a:r>
            <a:r>
              <a:rPr lang="en-US" altLang="ja-JP" sz="1600" dirty="0" smtClean="0">
                <a:solidFill>
                  <a:srgbClr val="000000"/>
                </a:solidFill>
              </a:rPr>
              <a:t>]</a:t>
            </a:r>
            <a:r>
              <a:rPr lang="ja-JP" altLang="en-US" sz="1600" dirty="0" smtClean="0">
                <a:solidFill>
                  <a:srgbClr val="000000"/>
                </a:solidFill>
              </a:rPr>
              <a:t>の時、</a:t>
            </a:r>
            <a:r>
              <a:rPr lang="en-US" altLang="ja-JP" sz="1600" dirty="0">
                <a:solidFill>
                  <a:srgbClr val="000000"/>
                </a:solidFill>
              </a:rPr>
              <a:t>15%</a:t>
            </a:r>
            <a:r>
              <a:rPr lang="ja-JP" altLang="en-US" sz="1600" dirty="0">
                <a:solidFill>
                  <a:srgbClr val="000000"/>
                </a:solidFill>
              </a:rPr>
              <a:t>の確率で</a:t>
            </a:r>
            <a:r>
              <a:rPr lang="ja-JP" altLang="en-US" sz="1600" dirty="0" smtClean="0">
                <a:solidFill>
                  <a:srgbClr val="000000"/>
                </a:solidFill>
              </a:rPr>
              <a:t>雑談、</a:t>
            </a:r>
            <a:r>
              <a:rPr lang="en-US" altLang="ja-JP" sz="1600" dirty="0">
                <a:solidFill>
                  <a:srgbClr val="000000"/>
                </a:solidFill>
              </a:rPr>
              <a:t>85%</a:t>
            </a:r>
            <a:r>
              <a:rPr lang="ja-JP" altLang="en-US" sz="1600" dirty="0">
                <a:solidFill>
                  <a:srgbClr val="000000"/>
                </a:solidFill>
              </a:rPr>
              <a:t>の確率でフィードバックに</a:t>
            </a:r>
            <a:r>
              <a:rPr lang="ja-JP" altLang="en-US" sz="1600" dirty="0" smtClean="0">
                <a:solidFill>
                  <a:srgbClr val="000000"/>
                </a:solidFill>
              </a:rPr>
              <a:t>なる</a:t>
            </a:r>
            <a:endParaRPr lang="ja-JP" altLang="en-US" sz="1600" dirty="0">
              <a:solidFill>
                <a:srgbClr val="000000"/>
              </a:solidFill>
            </a:endParaRPr>
          </a:p>
          <a:p>
            <a:endParaRPr lang="en-US" altLang="ja-JP" sz="1600" dirty="0">
              <a:latin typeface="+mn-ea"/>
            </a:endParaRPr>
          </a:p>
          <a:p>
            <a:r>
              <a:rPr lang="ja-JP" altLang="en-US" sz="1600" dirty="0" smtClean="0">
                <a:latin typeface="+mn-ea"/>
              </a:rPr>
              <a:t>タイミング</a:t>
            </a:r>
            <a:r>
              <a:rPr kumimoji="1" lang="ja-JP" altLang="en-US" sz="1600" dirty="0" smtClean="0">
                <a:latin typeface="+mn-ea"/>
              </a:rPr>
              <a:t>： 状態が判定された際</a:t>
            </a:r>
            <a:endParaRPr kumimoji="1" lang="en-US" altLang="ja-JP" sz="1600" dirty="0" smtClean="0">
              <a:latin typeface="+mn-ea"/>
            </a:endParaRPr>
          </a:p>
          <a:p>
            <a:pPr lvl="0"/>
            <a:r>
              <a:rPr lang="ja-JP" altLang="en-US" sz="1600" dirty="0" smtClean="0">
                <a:latin typeface="+mn-ea"/>
              </a:rPr>
              <a:t>発話内容　： </a:t>
            </a:r>
            <a:r>
              <a:rPr lang="ja-JP" altLang="en-US" sz="1600" dirty="0" smtClean="0">
                <a:solidFill>
                  <a:srgbClr val="000000"/>
                </a:solidFill>
              </a:rPr>
              <a:t>発話内容</a:t>
            </a:r>
            <a:r>
              <a:rPr lang="en-US" altLang="ja-JP" sz="1600" dirty="0" smtClean="0">
                <a:solidFill>
                  <a:srgbClr val="000000"/>
                </a:solidFill>
              </a:rPr>
              <a:t>(1) </a:t>
            </a:r>
            <a:r>
              <a:rPr lang="en-US" altLang="ja-JP" dirty="0">
                <a:solidFill>
                  <a:srgbClr val="000000"/>
                </a:solidFill>
              </a:rPr>
              <a:t>= A + B +  D + </a:t>
            </a:r>
            <a:r>
              <a:rPr lang="en-US" altLang="ja-JP" dirty="0" smtClean="0">
                <a:solidFill>
                  <a:srgbClr val="000000"/>
                </a:solidFill>
              </a:rPr>
              <a:t>E</a:t>
            </a:r>
            <a:r>
              <a:rPr lang="ja-JP" altLang="en-US" dirty="0" smtClean="0">
                <a:solidFill>
                  <a:srgbClr val="000000"/>
                </a:solidFill>
              </a:rPr>
              <a:t>　　　</a:t>
            </a:r>
            <a:r>
              <a:rPr lang="ja-JP" altLang="en-US" sz="1600" dirty="0" smtClean="0">
                <a:solidFill>
                  <a:srgbClr val="000000"/>
                </a:solidFill>
              </a:rPr>
              <a:t>発話内容</a:t>
            </a:r>
            <a:r>
              <a:rPr lang="en-US" altLang="ja-JP" sz="1600" dirty="0" smtClean="0">
                <a:solidFill>
                  <a:srgbClr val="000000"/>
                </a:solidFill>
              </a:rPr>
              <a:t>(2) </a:t>
            </a:r>
            <a:r>
              <a:rPr lang="en-US" altLang="ja-JP" dirty="0">
                <a:solidFill>
                  <a:srgbClr val="000000"/>
                </a:solidFill>
              </a:rPr>
              <a:t>= D + B + </a:t>
            </a:r>
            <a:r>
              <a:rPr lang="en-US" altLang="ja-JP" dirty="0" smtClean="0">
                <a:solidFill>
                  <a:srgbClr val="000000"/>
                </a:solidFill>
              </a:rPr>
              <a:t>E</a:t>
            </a:r>
            <a:br>
              <a:rPr lang="en-US" altLang="ja-JP" dirty="0" smtClean="0">
                <a:solidFill>
                  <a:srgbClr val="000000"/>
                </a:solidFill>
              </a:rPr>
            </a:br>
            <a:r>
              <a:rPr lang="ja-JP" altLang="en-US" dirty="0" smtClean="0">
                <a:solidFill>
                  <a:srgbClr val="000000"/>
                </a:solidFill>
              </a:rPr>
              <a:t>　　　　　　</a:t>
            </a:r>
            <a:r>
              <a:rPr lang="ja-JP" altLang="en-US" sz="1200" dirty="0" smtClean="0">
                <a:solidFill>
                  <a:srgbClr val="000000"/>
                </a:solidFill>
              </a:rPr>
              <a:t>（</a:t>
            </a:r>
            <a:r>
              <a:rPr lang="ja-JP" altLang="en-US" sz="1200" dirty="0">
                <a:solidFill>
                  <a:srgbClr val="000000"/>
                </a:solidFill>
              </a:rPr>
              <a:t>ランダムでいずれかを決定）</a:t>
            </a:r>
            <a:endParaRPr lang="en-US" altLang="ja-JP" sz="1200" dirty="0">
              <a:solidFill>
                <a:srgbClr val="000000"/>
              </a:solidFill>
            </a:endParaRPr>
          </a:p>
          <a:p>
            <a:endParaRPr lang="en-US" altLang="ja-JP" sz="1600" dirty="0">
              <a:solidFill>
                <a:srgbClr val="000000"/>
              </a:solidFill>
              <a:latin typeface="+mn-ea"/>
            </a:endParaRPr>
          </a:p>
        </p:txBody>
      </p:sp>
      <p:sp>
        <p:nvSpPr>
          <p:cNvPr id="11" name="正方形/長方形 10"/>
          <p:cNvSpPr/>
          <p:nvPr/>
        </p:nvSpPr>
        <p:spPr>
          <a:xfrm>
            <a:off x="141723" y="2579331"/>
            <a:ext cx="8879823" cy="3620222"/>
          </a:xfrm>
          <a:prstGeom prst="rect">
            <a:avLst/>
          </a:prstGeom>
          <a:solidFill>
            <a:schemeClr val="bg2"/>
          </a:solidFill>
        </p:spPr>
        <p:txBody>
          <a:bodyPr wrap="square">
            <a:spAutoFit/>
          </a:bodyPr>
          <a:lstStyle/>
          <a:p>
            <a:pPr lvl="0">
              <a:lnSpc>
                <a:spcPct val="150000"/>
              </a:lnSpc>
            </a:pPr>
            <a:r>
              <a:rPr lang="en-US" altLang="ja-JP" sz="1400" dirty="0" smtClean="0">
                <a:solidFill>
                  <a:srgbClr val="000000"/>
                </a:solidFill>
              </a:rPr>
              <a:t>[</a:t>
            </a:r>
            <a:r>
              <a:rPr lang="ja-JP" altLang="en-US" sz="1400" dirty="0" smtClean="0">
                <a:solidFill>
                  <a:srgbClr val="000000"/>
                </a:solidFill>
              </a:rPr>
              <a:t>フィードバック</a:t>
            </a:r>
            <a:r>
              <a:rPr lang="en-US" altLang="ja-JP" sz="1400" dirty="0" smtClean="0">
                <a:solidFill>
                  <a:srgbClr val="000000"/>
                </a:solidFill>
              </a:rPr>
              <a:t>]</a:t>
            </a:r>
          </a:p>
          <a:p>
            <a:pPr lvl="0">
              <a:lnSpc>
                <a:spcPct val="150000"/>
              </a:lnSpc>
            </a:pPr>
            <a:r>
              <a:rPr lang="en-US" altLang="ja-JP" sz="1400" dirty="0" smtClean="0">
                <a:solidFill>
                  <a:srgbClr val="000000"/>
                </a:solidFill>
              </a:rPr>
              <a:t>A </a:t>
            </a:r>
            <a:r>
              <a:rPr lang="en-US" altLang="ja-JP" sz="1400" dirty="0">
                <a:solidFill>
                  <a:srgbClr val="000000"/>
                </a:solidFill>
              </a:rPr>
              <a:t>= </a:t>
            </a:r>
            <a:r>
              <a:rPr lang="ja-JP" altLang="en-US" sz="1400" dirty="0">
                <a:solidFill>
                  <a:srgbClr val="000000"/>
                </a:solidFill>
              </a:rPr>
              <a:t>感嘆詞からランダムで</a:t>
            </a:r>
            <a:r>
              <a:rPr lang="en-US" altLang="ja-JP" sz="1400" dirty="0">
                <a:solidFill>
                  <a:srgbClr val="000000"/>
                </a:solidFill>
              </a:rPr>
              <a:t>1</a:t>
            </a:r>
            <a:r>
              <a:rPr lang="ja-JP" altLang="en-US" sz="1400" dirty="0" err="1">
                <a:solidFill>
                  <a:srgbClr val="000000"/>
                </a:solidFill>
              </a:rPr>
              <a:t>つ抽</a:t>
            </a:r>
            <a:r>
              <a:rPr lang="ja-JP" altLang="en-US" sz="1400" dirty="0">
                <a:solidFill>
                  <a:srgbClr val="000000"/>
                </a:solidFill>
              </a:rPr>
              <a:t>出</a:t>
            </a:r>
            <a:endParaRPr lang="en-US" altLang="ja-JP" sz="1400" dirty="0">
              <a:solidFill>
                <a:srgbClr val="000000"/>
              </a:solidFill>
            </a:endParaRPr>
          </a:p>
          <a:p>
            <a:pPr lvl="0">
              <a:lnSpc>
                <a:spcPct val="150000"/>
              </a:lnSpc>
            </a:pPr>
            <a:r>
              <a:rPr lang="en-US" altLang="ja-JP" sz="1400" dirty="0">
                <a:solidFill>
                  <a:srgbClr val="000000"/>
                </a:solidFill>
              </a:rPr>
              <a:t>B = </a:t>
            </a:r>
            <a:r>
              <a:rPr lang="ja-JP" altLang="en-US" sz="1400" dirty="0">
                <a:solidFill>
                  <a:srgbClr val="000000"/>
                </a:solidFill>
              </a:rPr>
              <a:t>褒賞からランダムで</a:t>
            </a:r>
            <a:r>
              <a:rPr lang="en-US" altLang="ja-JP" sz="1400" dirty="0">
                <a:solidFill>
                  <a:srgbClr val="000000"/>
                </a:solidFill>
              </a:rPr>
              <a:t>1</a:t>
            </a:r>
            <a:r>
              <a:rPr lang="ja-JP" altLang="en-US" sz="1400" dirty="0" err="1">
                <a:solidFill>
                  <a:srgbClr val="000000"/>
                </a:solidFill>
              </a:rPr>
              <a:t>つ抽</a:t>
            </a:r>
            <a:r>
              <a:rPr lang="ja-JP" altLang="en-US" sz="1400" dirty="0">
                <a:solidFill>
                  <a:srgbClr val="000000"/>
                </a:solidFill>
              </a:rPr>
              <a:t>出。ただし、</a:t>
            </a:r>
            <a:r>
              <a:rPr lang="en-US" altLang="ja-JP" sz="1400" dirty="0">
                <a:solidFill>
                  <a:srgbClr val="000000"/>
                </a:solidFill>
              </a:rPr>
              <a:t>A</a:t>
            </a:r>
            <a:r>
              <a:rPr lang="ja-JP" altLang="en-US" sz="1400" dirty="0">
                <a:solidFill>
                  <a:srgbClr val="000000"/>
                </a:solidFill>
              </a:rPr>
              <a:t>が（なし）だった場合は、</a:t>
            </a:r>
            <a:r>
              <a:rPr lang="en-US" altLang="ja-JP" sz="1400" dirty="0">
                <a:solidFill>
                  <a:srgbClr val="000000"/>
                </a:solidFill>
              </a:rPr>
              <a:t>B</a:t>
            </a:r>
            <a:r>
              <a:rPr lang="ja-JP" altLang="en-US" sz="1400" dirty="0">
                <a:solidFill>
                  <a:srgbClr val="000000"/>
                </a:solidFill>
              </a:rPr>
              <a:t>も（なし）にならないように</a:t>
            </a:r>
            <a:r>
              <a:rPr lang="ja-JP" altLang="en-US" sz="1400" dirty="0" smtClean="0">
                <a:solidFill>
                  <a:srgbClr val="000000"/>
                </a:solidFill>
              </a:rPr>
              <a:t>する</a:t>
            </a:r>
            <a:endParaRPr lang="en-US" altLang="ja-JP" sz="1400" dirty="0">
              <a:solidFill>
                <a:srgbClr val="000000"/>
              </a:solidFill>
            </a:endParaRPr>
          </a:p>
          <a:p>
            <a:pPr lvl="0">
              <a:lnSpc>
                <a:spcPct val="150000"/>
              </a:lnSpc>
            </a:pPr>
            <a:r>
              <a:rPr lang="en-US" altLang="ja-JP" sz="1400" dirty="0">
                <a:solidFill>
                  <a:srgbClr val="000000"/>
                </a:solidFill>
              </a:rPr>
              <a:t>C = </a:t>
            </a:r>
            <a:r>
              <a:rPr lang="ja-JP" altLang="en-US" sz="1400" dirty="0">
                <a:solidFill>
                  <a:srgbClr val="000000"/>
                </a:solidFill>
              </a:rPr>
              <a:t>比較からランダムで</a:t>
            </a:r>
            <a:r>
              <a:rPr lang="en-US" altLang="ja-JP" sz="1400" dirty="0">
                <a:solidFill>
                  <a:srgbClr val="000000"/>
                </a:solidFill>
              </a:rPr>
              <a:t>1</a:t>
            </a:r>
            <a:r>
              <a:rPr lang="ja-JP" altLang="en-US" sz="1400" dirty="0" err="1">
                <a:solidFill>
                  <a:srgbClr val="000000"/>
                </a:solidFill>
              </a:rPr>
              <a:t>つ抽</a:t>
            </a:r>
            <a:r>
              <a:rPr lang="ja-JP" altLang="en-US" sz="1400" dirty="0">
                <a:solidFill>
                  <a:srgbClr val="000000"/>
                </a:solidFill>
              </a:rPr>
              <a:t>出</a:t>
            </a:r>
            <a:endParaRPr lang="en-US" altLang="ja-JP" sz="1400" dirty="0">
              <a:solidFill>
                <a:srgbClr val="000000"/>
              </a:solidFill>
            </a:endParaRPr>
          </a:p>
          <a:p>
            <a:pPr lvl="0">
              <a:lnSpc>
                <a:spcPct val="150000"/>
              </a:lnSpc>
            </a:pPr>
            <a:r>
              <a:rPr lang="en-US" altLang="ja-JP" sz="1400" dirty="0">
                <a:solidFill>
                  <a:srgbClr val="000000"/>
                </a:solidFill>
              </a:rPr>
              <a:t>D = </a:t>
            </a:r>
            <a:r>
              <a:rPr lang="ja-JP" altLang="en-US" sz="1400" dirty="0">
                <a:solidFill>
                  <a:srgbClr val="000000"/>
                </a:solidFill>
              </a:rPr>
              <a:t>状況、状態からランダムで</a:t>
            </a:r>
            <a:r>
              <a:rPr lang="en-US" altLang="ja-JP" sz="1400" dirty="0">
                <a:solidFill>
                  <a:srgbClr val="000000"/>
                </a:solidFill>
              </a:rPr>
              <a:t>1</a:t>
            </a:r>
            <a:r>
              <a:rPr lang="ja-JP" altLang="en-US" sz="1400" dirty="0" err="1">
                <a:solidFill>
                  <a:srgbClr val="000000"/>
                </a:solidFill>
              </a:rPr>
              <a:t>つ抽</a:t>
            </a:r>
            <a:r>
              <a:rPr lang="ja-JP" altLang="en-US" sz="1400" dirty="0">
                <a:solidFill>
                  <a:srgbClr val="000000"/>
                </a:solidFill>
              </a:rPr>
              <a:t>出</a:t>
            </a:r>
            <a:endParaRPr lang="en-US" altLang="ja-JP" sz="1400" dirty="0">
              <a:solidFill>
                <a:srgbClr val="000000"/>
              </a:solidFill>
            </a:endParaRPr>
          </a:p>
          <a:p>
            <a:pPr lvl="0">
              <a:lnSpc>
                <a:spcPct val="150000"/>
              </a:lnSpc>
            </a:pPr>
            <a:r>
              <a:rPr lang="en-US" altLang="ja-JP" sz="1400" dirty="0">
                <a:solidFill>
                  <a:srgbClr val="000000"/>
                </a:solidFill>
              </a:rPr>
              <a:t>D = ●</a:t>
            </a:r>
            <a:r>
              <a:rPr lang="ja-JP" altLang="en-US" sz="1400" dirty="0">
                <a:solidFill>
                  <a:srgbClr val="000000"/>
                </a:solidFill>
              </a:rPr>
              <a:t>のうち１つをランダムで選択し、そこに</a:t>
            </a:r>
            <a:r>
              <a:rPr lang="en-US" altLang="ja-JP" sz="1400" dirty="0">
                <a:solidFill>
                  <a:srgbClr val="000000"/>
                </a:solidFill>
              </a:rPr>
              <a:t>C</a:t>
            </a:r>
            <a:r>
              <a:rPr lang="ja-JP" altLang="en-US" sz="1400" dirty="0">
                <a:solidFill>
                  <a:srgbClr val="000000"/>
                </a:solidFill>
              </a:rPr>
              <a:t>を組み込む</a:t>
            </a:r>
            <a:endParaRPr lang="en-US" altLang="ja-JP" sz="1400" dirty="0">
              <a:solidFill>
                <a:srgbClr val="000000"/>
              </a:solidFill>
            </a:endParaRPr>
          </a:p>
          <a:p>
            <a:pPr lvl="0">
              <a:lnSpc>
                <a:spcPct val="150000"/>
              </a:lnSpc>
            </a:pPr>
            <a:r>
              <a:rPr lang="en-US" altLang="ja-JP" sz="1400" dirty="0">
                <a:solidFill>
                  <a:srgbClr val="000000"/>
                </a:solidFill>
              </a:rPr>
              <a:t>E = </a:t>
            </a:r>
            <a:r>
              <a:rPr lang="ja-JP" altLang="en-US" sz="1400" dirty="0">
                <a:solidFill>
                  <a:srgbClr val="000000"/>
                </a:solidFill>
              </a:rPr>
              <a:t>感想からランダムで</a:t>
            </a:r>
            <a:r>
              <a:rPr lang="en-US" altLang="ja-JP" sz="1400" dirty="0">
                <a:solidFill>
                  <a:srgbClr val="000000"/>
                </a:solidFill>
              </a:rPr>
              <a:t>1</a:t>
            </a:r>
            <a:r>
              <a:rPr lang="ja-JP" altLang="en-US" sz="1400" dirty="0" err="1">
                <a:solidFill>
                  <a:srgbClr val="000000"/>
                </a:solidFill>
              </a:rPr>
              <a:t>つ抽</a:t>
            </a:r>
            <a:r>
              <a:rPr lang="ja-JP" altLang="en-US" sz="1400" dirty="0">
                <a:solidFill>
                  <a:srgbClr val="000000"/>
                </a:solidFill>
              </a:rPr>
              <a:t>出</a:t>
            </a:r>
            <a:endParaRPr lang="en-US" altLang="ja-JP" sz="1400" dirty="0">
              <a:solidFill>
                <a:srgbClr val="000000"/>
              </a:solidFill>
            </a:endParaRPr>
          </a:p>
          <a:p>
            <a:pPr lvl="0">
              <a:lnSpc>
                <a:spcPct val="150000"/>
              </a:lnSpc>
            </a:pPr>
            <a:r>
              <a:rPr lang="en-US" altLang="ja-JP" sz="1400" dirty="0">
                <a:solidFill>
                  <a:srgbClr val="000000"/>
                </a:solidFill>
              </a:rPr>
              <a:t>D,E</a:t>
            </a:r>
            <a:r>
              <a:rPr lang="ja-JP" altLang="en-US" sz="1400" dirty="0">
                <a:solidFill>
                  <a:srgbClr val="000000"/>
                </a:solidFill>
              </a:rPr>
              <a:t>の中に</a:t>
            </a:r>
            <a:r>
              <a:rPr lang="en-US" altLang="ja-JP" sz="1400" dirty="0">
                <a:solidFill>
                  <a:srgbClr val="000000"/>
                </a:solidFill>
              </a:rPr>
              <a:t>△</a:t>
            </a:r>
            <a:r>
              <a:rPr lang="ja-JP" altLang="en-US" sz="1400" dirty="0">
                <a:solidFill>
                  <a:srgbClr val="000000"/>
                </a:solidFill>
              </a:rPr>
              <a:t>があればそこに「ね」を組み込む。</a:t>
            </a:r>
            <a:r>
              <a:rPr lang="en-US" altLang="ja-JP" sz="1400" dirty="0">
                <a:solidFill>
                  <a:srgbClr val="000000"/>
                </a:solidFill>
              </a:rPr>
              <a:t>△</a:t>
            </a:r>
            <a:r>
              <a:rPr lang="ja-JP" altLang="en-US" sz="1400" dirty="0">
                <a:solidFill>
                  <a:srgbClr val="000000"/>
                </a:solidFill>
              </a:rPr>
              <a:t>が無ければ</a:t>
            </a:r>
            <a:r>
              <a:rPr lang="en-US" altLang="ja-JP" sz="1400" dirty="0">
                <a:solidFill>
                  <a:srgbClr val="000000"/>
                </a:solidFill>
              </a:rPr>
              <a:t>▲</a:t>
            </a:r>
            <a:r>
              <a:rPr lang="ja-JP" altLang="en-US" sz="1400" dirty="0">
                <a:solidFill>
                  <a:srgbClr val="000000"/>
                </a:solidFill>
              </a:rPr>
              <a:t>のうち</a:t>
            </a:r>
            <a:r>
              <a:rPr lang="en-US" altLang="ja-JP" sz="1400" dirty="0">
                <a:solidFill>
                  <a:srgbClr val="000000"/>
                </a:solidFill>
              </a:rPr>
              <a:t>1</a:t>
            </a:r>
            <a:r>
              <a:rPr lang="ja-JP" altLang="en-US" sz="1400" dirty="0" err="1">
                <a:solidFill>
                  <a:srgbClr val="000000"/>
                </a:solidFill>
              </a:rPr>
              <a:t>つを抽</a:t>
            </a:r>
            <a:r>
              <a:rPr lang="ja-JP" altLang="en-US" sz="1400" dirty="0">
                <a:solidFill>
                  <a:srgbClr val="000000"/>
                </a:solidFill>
              </a:rPr>
              <a:t>出し、そこに「ね」を</a:t>
            </a:r>
            <a:r>
              <a:rPr lang="ja-JP" altLang="en-US" sz="1400" dirty="0" smtClean="0">
                <a:solidFill>
                  <a:srgbClr val="000000"/>
                </a:solidFill>
              </a:rPr>
              <a:t>組み込む</a:t>
            </a:r>
            <a:endParaRPr lang="en-US" altLang="ja-JP" sz="1400" dirty="0">
              <a:solidFill>
                <a:srgbClr val="000000"/>
              </a:solidFill>
            </a:endParaRPr>
          </a:p>
          <a:p>
            <a:pPr>
              <a:lnSpc>
                <a:spcPct val="150000"/>
              </a:lnSpc>
            </a:pPr>
            <a:endParaRPr lang="en-US" altLang="ja-JP" sz="1400" dirty="0">
              <a:solidFill>
                <a:srgbClr val="000000"/>
              </a:solidFill>
            </a:endParaRPr>
          </a:p>
          <a:p>
            <a:pPr>
              <a:lnSpc>
                <a:spcPct val="150000"/>
              </a:lnSpc>
            </a:pPr>
            <a:r>
              <a:rPr lang="en-US" altLang="ja-JP" sz="1400" dirty="0">
                <a:solidFill>
                  <a:srgbClr val="000000"/>
                </a:solidFill>
              </a:rPr>
              <a:t>[</a:t>
            </a:r>
            <a:r>
              <a:rPr lang="ja-JP" altLang="en-US" sz="1400" dirty="0">
                <a:solidFill>
                  <a:srgbClr val="000000"/>
                </a:solidFill>
              </a:rPr>
              <a:t>雑談</a:t>
            </a:r>
            <a:r>
              <a:rPr lang="en-US" altLang="ja-JP" sz="1400" dirty="0">
                <a:solidFill>
                  <a:srgbClr val="000000"/>
                </a:solidFill>
              </a:rPr>
              <a:t>]</a:t>
            </a:r>
          </a:p>
          <a:p>
            <a:pPr>
              <a:lnSpc>
                <a:spcPct val="150000"/>
              </a:lnSpc>
            </a:pPr>
            <a:r>
              <a:rPr lang="ja-JP" altLang="en-US" sz="1400" dirty="0">
                <a:solidFill>
                  <a:srgbClr val="000000"/>
                </a:solidFill>
              </a:rPr>
              <a:t>天気予報データをもとに、</a:t>
            </a:r>
            <a:r>
              <a:rPr lang="en-US" altLang="ja-JP" sz="1400" dirty="0">
                <a:solidFill>
                  <a:srgbClr val="000000"/>
                </a:solidFill>
              </a:rPr>
              <a:t>1</a:t>
            </a:r>
            <a:r>
              <a:rPr lang="ja-JP" altLang="en-US" sz="1400" dirty="0" err="1">
                <a:solidFill>
                  <a:srgbClr val="000000"/>
                </a:solidFill>
              </a:rPr>
              <a:t>つ抽</a:t>
            </a:r>
            <a:r>
              <a:rPr lang="ja-JP" altLang="en-US" sz="1400" dirty="0" smtClean="0">
                <a:solidFill>
                  <a:srgbClr val="000000"/>
                </a:solidFill>
              </a:rPr>
              <a:t>出</a:t>
            </a:r>
            <a:endParaRPr lang="en-US" altLang="ja-JP" sz="1400" dirty="0">
              <a:solidFill>
                <a:srgbClr val="000000"/>
              </a:solidFill>
            </a:endParaRPr>
          </a:p>
        </p:txBody>
      </p:sp>
    </p:spTree>
    <p:extLst>
      <p:ext uri="{BB962C8B-B14F-4D97-AF65-F5344CB8AC3E}">
        <p14:creationId xmlns:p14="http://schemas.microsoft.com/office/powerpoint/2010/main" val="423632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1"/>
          </p:nvPr>
        </p:nvSpPr>
        <p:spPr/>
        <p:txBody>
          <a:bodyPr/>
          <a:lstStyle/>
          <a:p>
            <a:r>
              <a:rPr kumimoji="1" lang="en-US" altLang="ja-JP" smtClean="0">
                <a:latin typeface="+mn-ea"/>
              </a:rPr>
              <a:t>©                              all rights reserved</a:t>
            </a:r>
            <a:endParaRPr kumimoji="1" lang="ja-JP" altLang="en-US">
              <a:latin typeface="+mn-ea"/>
            </a:endParaRPr>
          </a:p>
        </p:txBody>
      </p:sp>
      <p:sp>
        <p:nvSpPr>
          <p:cNvPr id="3" name="スライド番号プレースホルダー 2"/>
          <p:cNvSpPr>
            <a:spLocks noGrp="1"/>
          </p:cNvSpPr>
          <p:nvPr>
            <p:ph type="sldNum" sz="quarter" idx="12"/>
          </p:nvPr>
        </p:nvSpPr>
        <p:spPr/>
        <p:txBody>
          <a:bodyPr/>
          <a:lstStyle/>
          <a:p>
            <a:fld id="{1EC08E6F-7062-455E-B790-E1186509D80A}" type="slidenum">
              <a:rPr kumimoji="1" lang="ja-JP" altLang="en-US" smtClean="0">
                <a:latin typeface="+mn-ea"/>
              </a:rPr>
              <a:t>41</a:t>
            </a:fld>
            <a:endParaRPr kumimoji="1" lang="ja-JP" altLang="en-US">
              <a:latin typeface="+mn-ea"/>
            </a:endParaRPr>
          </a:p>
        </p:txBody>
      </p:sp>
      <p:sp>
        <p:nvSpPr>
          <p:cNvPr id="6" name="テキスト ボックス 5"/>
          <p:cNvSpPr txBox="1"/>
          <p:nvPr/>
        </p:nvSpPr>
        <p:spPr>
          <a:xfrm>
            <a:off x="198639" y="195726"/>
            <a:ext cx="7541838" cy="461665"/>
          </a:xfrm>
          <a:prstGeom prst="rect">
            <a:avLst/>
          </a:prstGeom>
          <a:noFill/>
        </p:spPr>
        <p:txBody>
          <a:bodyPr wrap="square" rtlCol="0">
            <a:spAutoFit/>
          </a:bodyPr>
          <a:lstStyle/>
          <a:p>
            <a:r>
              <a:rPr kumimoji="1" lang="ja-JP" altLang="en-US" sz="2400" dirty="0" smtClean="0">
                <a:latin typeface="+mn-ea"/>
              </a:rPr>
              <a:t>判定と発話のロジック（ドライブモード）</a:t>
            </a:r>
            <a:endParaRPr kumimoji="1" lang="ja-JP" altLang="en-US" sz="2400" dirty="0">
              <a:latin typeface="+mn-ea"/>
            </a:endParaRPr>
          </a:p>
        </p:txBody>
      </p:sp>
      <p:pic>
        <p:nvPicPr>
          <p:cNvPr id="13" name="図 12"/>
          <p:cNvPicPr>
            <a:picLocks noChangeAspect="1"/>
          </p:cNvPicPr>
          <p:nvPr/>
        </p:nvPicPr>
        <p:blipFill rotWithShape="1">
          <a:blip r:embed="rId2"/>
          <a:srcRect r="41196" b="-519"/>
          <a:stretch/>
        </p:blipFill>
        <p:spPr>
          <a:xfrm>
            <a:off x="1004710" y="1126580"/>
            <a:ext cx="6965373" cy="5150041"/>
          </a:xfrm>
          <a:prstGeom prst="rect">
            <a:avLst/>
          </a:prstGeom>
        </p:spPr>
      </p:pic>
      <p:sp>
        <p:nvSpPr>
          <p:cNvPr id="14" name="テキスト ボックス 13"/>
          <p:cNvSpPr txBox="1"/>
          <p:nvPr/>
        </p:nvSpPr>
        <p:spPr>
          <a:xfrm>
            <a:off x="311372" y="776673"/>
            <a:ext cx="1602094" cy="276999"/>
          </a:xfrm>
          <a:prstGeom prst="rect">
            <a:avLst/>
          </a:prstGeom>
          <a:noFill/>
        </p:spPr>
        <p:txBody>
          <a:bodyPr wrap="square" rtlCol="0">
            <a:spAutoFit/>
          </a:bodyPr>
          <a:lstStyle/>
          <a:p>
            <a:r>
              <a:rPr kumimoji="1" lang="ja-JP" altLang="en-US" sz="1200" dirty="0" smtClean="0">
                <a:latin typeface="+mn-ea"/>
              </a:rPr>
              <a:t>発話対応表（</a:t>
            </a:r>
            <a:r>
              <a:rPr lang="ja-JP" altLang="en-US" sz="1200" dirty="0" smtClean="0">
                <a:latin typeface="+mn-ea"/>
              </a:rPr>
              <a:t>抜粋）</a:t>
            </a:r>
            <a:endParaRPr kumimoji="1" lang="ja-JP" altLang="en-US" sz="1200" dirty="0">
              <a:latin typeface="+mn-ea"/>
            </a:endParaRPr>
          </a:p>
        </p:txBody>
      </p:sp>
    </p:spTree>
    <p:extLst>
      <p:ext uri="{BB962C8B-B14F-4D97-AF65-F5344CB8AC3E}">
        <p14:creationId xmlns:p14="http://schemas.microsoft.com/office/powerpoint/2010/main" val="3582351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1"/>
          </p:nvPr>
        </p:nvSpPr>
        <p:spPr/>
        <p:txBody>
          <a:bodyPr/>
          <a:lstStyle/>
          <a:p>
            <a:r>
              <a:rPr kumimoji="1" lang="en-US" altLang="ja-JP" smtClean="0">
                <a:latin typeface="+mn-ea"/>
              </a:rPr>
              <a:t>©                              all rights reserved</a:t>
            </a:r>
            <a:endParaRPr kumimoji="1" lang="ja-JP" altLang="en-US">
              <a:latin typeface="+mn-ea"/>
            </a:endParaRPr>
          </a:p>
        </p:txBody>
      </p:sp>
      <p:sp>
        <p:nvSpPr>
          <p:cNvPr id="3" name="スライド番号プレースホルダー 2"/>
          <p:cNvSpPr>
            <a:spLocks noGrp="1"/>
          </p:cNvSpPr>
          <p:nvPr>
            <p:ph type="sldNum" sz="quarter" idx="12"/>
          </p:nvPr>
        </p:nvSpPr>
        <p:spPr/>
        <p:txBody>
          <a:bodyPr/>
          <a:lstStyle/>
          <a:p>
            <a:fld id="{1EC08E6F-7062-455E-B790-E1186509D80A}" type="slidenum">
              <a:rPr kumimoji="1" lang="ja-JP" altLang="en-US" smtClean="0">
                <a:latin typeface="+mn-ea"/>
              </a:rPr>
              <a:t>42</a:t>
            </a:fld>
            <a:endParaRPr kumimoji="1" lang="ja-JP" altLang="en-US">
              <a:latin typeface="+mn-ea"/>
            </a:endParaRPr>
          </a:p>
        </p:txBody>
      </p:sp>
      <p:sp>
        <p:nvSpPr>
          <p:cNvPr id="6" name="テキスト ボックス 5"/>
          <p:cNvSpPr txBox="1"/>
          <p:nvPr/>
        </p:nvSpPr>
        <p:spPr>
          <a:xfrm>
            <a:off x="198639" y="195726"/>
            <a:ext cx="7541838" cy="461665"/>
          </a:xfrm>
          <a:prstGeom prst="rect">
            <a:avLst/>
          </a:prstGeom>
          <a:noFill/>
        </p:spPr>
        <p:txBody>
          <a:bodyPr wrap="square" rtlCol="0">
            <a:spAutoFit/>
          </a:bodyPr>
          <a:lstStyle/>
          <a:p>
            <a:r>
              <a:rPr kumimoji="1" lang="ja-JP" altLang="en-US" sz="2400" dirty="0" smtClean="0">
                <a:latin typeface="+mn-ea"/>
              </a:rPr>
              <a:t>判定と発話のロジック（トレーニングモード）</a:t>
            </a:r>
            <a:endParaRPr kumimoji="1" lang="ja-JP" altLang="en-US" sz="2400" dirty="0">
              <a:latin typeface="+mn-ea"/>
            </a:endParaRPr>
          </a:p>
        </p:txBody>
      </p:sp>
      <p:sp>
        <p:nvSpPr>
          <p:cNvPr id="7" name="テキスト ボックス 6"/>
          <p:cNvSpPr txBox="1"/>
          <p:nvPr/>
        </p:nvSpPr>
        <p:spPr>
          <a:xfrm>
            <a:off x="634622" y="754983"/>
            <a:ext cx="8119451" cy="1200329"/>
          </a:xfrm>
          <a:prstGeom prst="rect">
            <a:avLst/>
          </a:prstGeom>
          <a:noFill/>
        </p:spPr>
        <p:txBody>
          <a:bodyPr wrap="square" rtlCol="0">
            <a:spAutoFit/>
          </a:bodyPr>
          <a:lstStyle/>
          <a:p>
            <a:r>
              <a:rPr kumimoji="1" lang="ja-JP" altLang="en-US" dirty="0" smtClean="0">
                <a:latin typeface="+mn-ea"/>
              </a:rPr>
              <a:t>前提　　　：　トレーナーのタイプにより発話内容を変える</a:t>
            </a:r>
            <a:endParaRPr lang="en-US" altLang="ja-JP" dirty="0">
              <a:latin typeface="+mn-ea"/>
            </a:endParaRPr>
          </a:p>
          <a:p>
            <a:r>
              <a:rPr lang="ja-JP" altLang="en-US" dirty="0" smtClean="0">
                <a:latin typeface="+mn-ea"/>
              </a:rPr>
              <a:t>タイミング</a:t>
            </a:r>
            <a:r>
              <a:rPr kumimoji="1" lang="ja-JP" altLang="en-US" dirty="0" smtClean="0">
                <a:latin typeface="+mn-ea"/>
              </a:rPr>
              <a:t>：　巧拙のレベルが判定された際</a:t>
            </a:r>
            <a:endParaRPr kumimoji="1" lang="en-US" altLang="ja-JP" dirty="0" smtClean="0">
              <a:latin typeface="+mn-ea"/>
            </a:endParaRPr>
          </a:p>
          <a:p>
            <a:r>
              <a:rPr lang="ja-JP" altLang="en-US" dirty="0" smtClean="0">
                <a:latin typeface="+mn-ea"/>
              </a:rPr>
              <a:t>発話内容　：　トレーナーのタイプと</a:t>
            </a:r>
            <a:r>
              <a:rPr kumimoji="1" lang="ja-JP" altLang="en-US" dirty="0" smtClean="0">
                <a:latin typeface="+mn-ea"/>
              </a:rPr>
              <a:t>状態を元に発話内容を決定</a:t>
            </a:r>
            <a:r>
              <a:rPr kumimoji="1" lang="en-US" altLang="ja-JP" dirty="0" smtClean="0">
                <a:latin typeface="+mn-ea"/>
              </a:rPr>
              <a:t/>
            </a:r>
            <a:br>
              <a:rPr kumimoji="1" lang="en-US" altLang="ja-JP" dirty="0" smtClean="0">
                <a:latin typeface="+mn-ea"/>
              </a:rPr>
            </a:br>
            <a:r>
              <a:rPr kumimoji="1" lang="ja-JP" altLang="en-US" dirty="0" smtClean="0">
                <a:latin typeface="+mn-ea"/>
              </a:rPr>
              <a:t>　　　　　　　</a:t>
            </a:r>
            <a:r>
              <a:rPr lang="ja-JP" altLang="en-US" dirty="0" smtClean="0">
                <a:latin typeface="+mn-ea"/>
              </a:rPr>
              <a:t>該当するレベルからランダムで抽出して発話する</a:t>
            </a:r>
            <a:endParaRPr kumimoji="1" lang="ja-JP" altLang="en-US" dirty="0">
              <a:latin typeface="+mn-ea"/>
            </a:endParaRPr>
          </a:p>
        </p:txBody>
      </p:sp>
      <p:pic>
        <p:nvPicPr>
          <p:cNvPr id="9" name="図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105" y="2083396"/>
            <a:ext cx="5213405" cy="4227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99031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1"/>
          </p:nvPr>
        </p:nvSpPr>
        <p:spPr/>
        <p:txBody>
          <a:bodyPr/>
          <a:lstStyle/>
          <a:p>
            <a:r>
              <a:rPr kumimoji="1" lang="en-US" altLang="ja-JP" smtClean="0">
                <a:latin typeface="+mn-ea"/>
              </a:rPr>
              <a:t>©                              all rights reserved</a:t>
            </a:r>
            <a:endParaRPr kumimoji="1" lang="ja-JP" altLang="en-US">
              <a:latin typeface="+mn-ea"/>
            </a:endParaRPr>
          </a:p>
        </p:txBody>
      </p:sp>
      <p:sp>
        <p:nvSpPr>
          <p:cNvPr id="3" name="スライド番号プレースホルダー 2"/>
          <p:cNvSpPr>
            <a:spLocks noGrp="1"/>
          </p:cNvSpPr>
          <p:nvPr>
            <p:ph type="sldNum" sz="quarter" idx="12"/>
          </p:nvPr>
        </p:nvSpPr>
        <p:spPr/>
        <p:txBody>
          <a:bodyPr/>
          <a:lstStyle/>
          <a:p>
            <a:fld id="{1EC08E6F-7062-455E-B790-E1186509D80A}" type="slidenum">
              <a:rPr kumimoji="1" lang="ja-JP" altLang="en-US" smtClean="0">
                <a:latin typeface="+mn-ea"/>
              </a:rPr>
              <a:t>43</a:t>
            </a:fld>
            <a:endParaRPr kumimoji="1" lang="ja-JP" altLang="en-US">
              <a:latin typeface="+mn-ea"/>
            </a:endParaRPr>
          </a:p>
        </p:txBody>
      </p:sp>
      <p:sp>
        <p:nvSpPr>
          <p:cNvPr id="6" name="テキスト ボックス 5"/>
          <p:cNvSpPr txBox="1"/>
          <p:nvPr/>
        </p:nvSpPr>
        <p:spPr>
          <a:xfrm>
            <a:off x="198639" y="195726"/>
            <a:ext cx="7541838" cy="461665"/>
          </a:xfrm>
          <a:prstGeom prst="rect">
            <a:avLst/>
          </a:prstGeom>
          <a:noFill/>
        </p:spPr>
        <p:txBody>
          <a:bodyPr wrap="square" rtlCol="0">
            <a:spAutoFit/>
          </a:bodyPr>
          <a:lstStyle/>
          <a:p>
            <a:r>
              <a:rPr kumimoji="1" lang="ja-JP" altLang="en-US" sz="2400" dirty="0" smtClean="0">
                <a:latin typeface="+mn-ea"/>
              </a:rPr>
              <a:t>判定と発話のロジック（トレーニングモード）</a:t>
            </a:r>
            <a:endParaRPr kumimoji="1" lang="ja-JP" altLang="en-US" sz="2400" dirty="0">
              <a:latin typeface="+mn-ea"/>
            </a:endParaRPr>
          </a:p>
        </p:txBody>
      </p:sp>
      <p:sp>
        <p:nvSpPr>
          <p:cNvPr id="8" name="テキスト ボックス 7"/>
          <p:cNvSpPr txBox="1"/>
          <p:nvPr/>
        </p:nvSpPr>
        <p:spPr>
          <a:xfrm>
            <a:off x="311372" y="776673"/>
            <a:ext cx="1602094" cy="276999"/>
          </a:xfrm>
          <a:prstGeom prst="rect">
            <a:avLst/>
          </a:prstGeom>
          <a:noFill/>
        </p:spPr>
        <p:txBody>
          <a:bodyPr wrap="square" rtlCol="0">
            <a:spAutoFit/>
          </a:bodyPr>
          <a:lstStyle/>
          <a:p>
            <a:r>
              <a:rPr kumimoji="1" lang="ja-JP" altLang="en-US" sz="1200" dirty="0" smtClean="0">
                <a:latin typeface="+mn-ea"/>
              </a:rPr>
              <a:t>発話対応表（</a:t>
            </a:r>
            <a:r>
              <a:rPr lang="ja-JP" altLang="en-US" sz="1200" dirty="0" smtClean="0">
                <a:latin typeface="+mn-ea"/>
              </a:rPr>
              <a:t>抜粋）</a:t>
            </a:r>
            <a:endParaRPr kumimoji="1" lang="ja-JP" altLang="en-US" sz="1200" dirty="0">
              <a:latin typeface="+mn-ea"/>
            </a:endParaRPr>
          </a:p>
        </p:txBody>
      </p:sp>
      <p:pic>
        <p:nvPicPr>
          <p:cNvPr id="5" name="図 4"/>
          <p:cNvPicPr>
            <a:picLocks noChangeAspect="1"/>
          </p:cNvPicPr>
          <p:nvPr/>
        </p:nvPicPr>
        <p:blipFill rotWithShape="1">
          <a:blip r:embed="rId2"/>
          <a:srcRect l="-73" r="-1" b="128"/>
          <a:stretch/>
        </p:blipFill>
        <p:spPr>
          <a:xfrm>
            <a:off x="1608667" y="1131257"/>
            <a:ext cx="6285995" cy="5288369"/>
          </a:xfrm>
          <a:prstGeom prst="rect">
            <a:avLst/>
          </a:prstGeom>
        </p:spPr>
      </p:pic>
    </p:spTree>
    <p:extLst>
      <p:ext uri="{BB962C8B-B14F-4D97-AF65-F5344CB8AC3E}">
        <p14:creationId xmlns:p14="http://schemas.microsoft.com/office/powerpoint/2010/main" val="2301436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44</a:t>
            </a:fld>
            <a:endParaRPr lang="ja-JP" altLang="en-US" sz="800">
              <a:latin typeface="+mn-ea"/>
            </a:endParaRPr>
          </a:p>
        </p:txBody>
      </p:sp>
      <p:sp>
        <p:nvSpPr>
          <p:cNvPr id="21"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ステージの難易度設定</a:t>
            </a:r>
            <a:endParaRPr lang="ja-JP" altLang="en-US" sz="1000" dirty="0">
              <a:solidFill>
                <a:schemeClr val="bg1"/>
              </a:solidFill>
              <a:latin typeface="+mn-ea"/>
              <a:ea typeface="+mn-ea"/>
            </a:endParaRPr>
          </a:p>
        </p:txBody>
      </p:sp>
      <p:sp>
        <p:nvSpPr>
          <p:cNvPr id="20" name="正方形/長方形 19"/>
          <p:cNvSpPr/>
          <p:nvPr/>
        </p:nvSpPr>
        <p:spPr>
          <a:xfrm>
            <a:off x="400894" y="860146"/>
            <a:ext cx="8462740" cy="923330"/>
          </a:xfrm>
          <a:prstGeom prst="rect">
            <a:avLst/>
          </a:prstGeom>
        </p:spPr>
        <p:txBody>
          <a:bodyPr wrap="square">
            <a:spAutoFit/>
          </a:bodyPr>
          <a:lstStyle/>
          <a:p>
            <a:pPr marL="285750" lvl="0" indent="-285750">
              <a:buFont typeface="Arial"/>
              <a:buChar char="•"/>
            </a:pPr>
            <a:r>
              <a:rPr lang="ja-JP" altLang="en-US" dirty="0" smtClean="0">
                <a:solidFill>
                  <a:prstClr val="black"/>
                </a:solidFill>
                <a:latin typeface="+mn-ea"/>
              </a:rPr>
              <a:t>ゲーミフィケーションの観点から、ステージクリアごとにステッカー</a:t>
            </a:r>
            <a:r>
              <a:rPr lang="en-US" altLang="ja-JP" dirty="0" smtClean="0">
                <a:solidFill>
                  <a:prstClr val="black"/>
                </a:solidFill>
                <a:latin typeface="+mn-ea"/>
              </a:rPr>
              <a:t/>
            </a:r>
            <a:br>
              <a:rPr lang="en-US" altLang="ja-JP" dirty="0" smtClean="0">
                <a:solidFill>
                  <a:prstClr val="black"/>
                </a:solidFill>
                <a:latin typeface="+mn-ea"/>
              </a:rPr>
            </a:br>
            <a:r>
              <a:rPr lang="ja-JP" altLang="en-US" dirty="0" smtClean="0">
                <a:solidFill>
                  <a:prstClr val="black"/>
                </a:solidFill>
                <a:latin typeface="+mn-ea"/>
              </a:rPr>
              <a:t>（バッヂ）を付与することを決定</a:t>
            </a:r>
            <a:endParaRPr lang="en-US" altLang="ja-JP" dirty="0" smtClean="0">
              <a:solidFill>
                <a:prstClr val="black"/>
              </a:solidFill>
              <a:latin typeface="+mn-ea"/>
            </a:endParaRPr>
          </a:p>
          <a:p>
            <a:pPr marL="285750" lvl="0" indent="-285750">
              <a:buFont typeface="Arial"/>
              <a:buChar char="•"/>
            </a:pPr>
            <a:r>
              <a:rPr lang="ja-JP" altLang="en-US" dirty="0" smtClean="0">
                <a:solidFill>
                  <a:prstClr val="black"/>
                </a:solidFill>
                <a:latin typeface="+mn-ea"/>
              </a:rPr>
              <a:t>難易度は、以下のフレームワークを元に検討</a:t>
            </a:r>
            <a:endParaRPr lang="en-US" altLang="ja-JP" dirty="0" smtClean="0">
              <a:solidFill>
                <a:prstClr val="black"/>
              </a:solidFill>
              <a:latin typeface="+mn-ea"/>
            </a:endParaRPr>
          </a:p>
        </p:txBody>
      </p:sp>
      <p:pic>
        <p:nvPicPr>
          <p:cNvPr id="2" name="図 1" descr="スクリーンショット 2016-02-26 19.43.18.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0326" y="2156669"/>
            <a:ext cx="5607329" cy="3980775"/>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32560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45</a:t>
            </a:fld>
            <a:endParaRPr lang="ja-JP" altLang="en-US" sz="800">
              <a:latin typeface="+mn-ea"/>
            </a:endParaRPr>
          </a:p>
        </p:txBody>
      </p:sp>
      <p:sp>
        <p:nvSpPr>
          <p:cNvPr id="21"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ステージ</a:t>
            </a:r>
            <a:r>
              <a:rPr lang="ja-JP" altLang="en-US" dirty="0" smtClean="0">
                <a:solidFill>
                  <a:schemeClr val="bg1"/>
                </a:solidFill>
                <a:latin typeface="+mn-ea"/>
                <a:ea typeface="+mn-ea"/>
              </a:rPr>
              <a:t>の達成日数設定</a:t>
            </a:r>
            <a:endParaRPr lang="ja-JP" altLang="en-US" sz="1000" dirty="0">
              <a:solidFill>
                <a:schemeClr val="bg1"/>
              </a:solidFill>
              <a:latin typeface="+mn-ea"/>
              <a:ea typeface="+mn-ea"/>
            </a:endParaRPr>
          </a:p>
        </p:txBody>
      </p:sp>
      <p:sp>
        <p:nvSpPr>
          <p:cNvPr id="20" name="正方形/長方形 19"/>
          <p:cNvSpPr/>
          <p:nvPr/>
        </p:nvSpPr>
        <p:spPr>
          <a:xfrm>
            <a:off x="417022" y="760273"/>
            <a:ext cx="8462740" cy="646331"/>
          </a:xfrm>
          <a:prstGeom prst="rect">
            <a:avLst/>
          </a:prstGeom>
        </p:spPr>
        <p:txBody>
          <a:bodyPr wrap="square">
            <a:spAutoFit/>
          </a:bodyPr>
          <a:lstStyle/>
          <a:p>
            <a:pPr marL="285750" lvl="0" indent="-285750">
              <a:buFont typeface="Arial"/>
              <a:buChar char="•"/>
            </a:pPr>
            <a:r>
              <a:rPr lang="ja-JP" altLang="en-US" dirty="0" smtClean="0">
                <a:solidFill>
                  <a:prstClr val="black"/>
                </a:solidFill>
                <a:latin typeface="+mn-ea"/>
              </a:rPr>
              <a:t>毎日通勤で往復</a:t>
            </a:r>
            <a:r>
              <a:rPr lang="en-US" altLang="ja-JP" dirty="0" smtClean="0">
                <a:solidFill>
                  <a:prstClr val="black"/>
                </a:solidFill>
                <a:latin typeface="+mn-ea"/>
              </a:rPr>
              <a:t>6</a:t>
            </a:r>
            <a:r>
              <a:rPr lang="en-US" altLang="ja-JP" dirty="0" smtClean="0">
                <a:solidFill>
                  <a:prstClr val="black"/>
                </a:solidFill>
                <a:latin typeface="+mn-ea"/>
              </a:rPr>
              <a:t>0</a:t>
            </a:r>
            <a:r>
              <a:rPr lang="ja-JP" altLang="en-US" dirty="0" smtClean="0">
                <a:solidFill>
                  <a:prstClr val="black"/>
                </a:solidFill>
                <a:latin typeface="+mn-ea"/>
              </a:rPr>
              <a:t>分運転する免許歴</a:t>
            </a:r>
            <a:r>
              <a:rPr lang="en-US" altLang="ja-JP" dirty="0" smtClean="0">
                <a:solidFill>
                  <a:prstClr val="black"/>
                </a:solidFill>
                <a:latin typeface="+mn-ea"/>
              </a:rPr>
              <a:t>2</a:t>
            </a:r>
            <a:r>
              <a:rPr lang="ja-JP" altLang="en-US" dirty="0" smtClean="0">
                <a:solidFill>
                  <a:prstClr val="black"/>
                </a:solidFill>
                <a:latin typeface="+mn-ea"/>
              </a:rPr>
              <a:t>年</a:t>
            </a:r>
            <a:r>
              <a:rPr lang="ja-JP" altLang="en-US" dirty="0" smtClean="0">
                <a:solidFill>
                  <a:prstClr val="black"/>
                </a:solidFill>
                <a:latin typeface="+mn-ea"/>
              </a:rPr>
              <a:t>目のドライバーで想定</a:t>
            </a:r>
            <a:endParaRPr lang="en-US" altLang="ja-JP" dirty="0" smtClean="0">
              <a:solidFill>
                <a:prstClr val="black"/>
              </a:solidFill>
              <a:latin typeface="+mn-ea"/>
            </a:endParaRPr>
          </a:p>
          <a:p>
            <a:pPr marL="285750" lvl="0" indent="-285750">
              <a:buFont typeface="Arial"/>
              <a:buChar char="•"/>
            </a:pPr>
            <a:r>
              <a:rPr lang="ja-JP" altLang="en-US" dirty="0" smtClean="0">
                <a:solidFill>
                  <a:prstClr val="black"/>
                </a:solidFill>
                <a:latin typeface="+mn-ea"/>
              </a:rPr>
              <a:t>最初のステージは半日～</a:t>
            </a:r>
            <a:r>
              <a:rPr lang="en-US" altLang="ja-JP" dirty="0" smtClean="0">
                <a:solidFill>
                  <a:prstClr val="black"/>
                </a:solidFill>
                <a:latin typeface="+mn-ea"/>
              </a:rPr>
              <a:t>1</a:t>
            </a:r>
            <a:r>
              <a:rPr lang="ja-JP" altLang="en-US" dirty="0" smtClean="0">
                <a:solidFill>
                  <a:prstClr val="black"/>
                </a:solidFill>
                <a:latin typeface="+mn-ea"/>
              </a:rPr>
              <a:t>日で達成、</a:t>
            </a:r>
            <a:r>
              <a:rPr lang="ja-JP" altLang="en-US" dirty="0" smtClean="0">
                <a:solidFill>
                  <a:prstClr val="black"/>
                </a:solidFill>
                <a:latin typeface="+mn-ea"/>
              </a:rPr>
              <a:t>一人前</a:t>
            </a:r>
            <a:r>
              <a:rPr lang="ja-JP" altLang="en-US" dirty="0">
                <a:solidFill>
                  <a:prstClr val="black"/>
                </a:solidFill>
                <a:latin typeface="+mn-ea"/>
              </a:rPr>
              <a:t>になる</a:t>
            </a:r>
            <a:r>
              <a:rPr lang="ja-JP" altLang="en-US" dirty="0" smtClean="0">
                <a:solidFill>
                  <a:prstClr val="black"/>
                </a:solidFill>
                <a:latin typeface="+mn-ea"/>
              </a:rPr>
              <a:t>まで平均</a:t>
            </a:r>
            <a:r>
              <a:rPr lang="en-US" altLang="ja-JP" dirty="0" smtClean="0">
                <a:solidFill>
                  <a:prstClr val="black"/>
                </a:solidFill>
                <a:latin typeface="+mn-ea"/>
              </a:rPr>
              <a:t>30</a:t>
            </a:r>
            <a:r>
              <a:rPr lang="ja-JP" altLang="en-US" dirty="0" smtClean="0">
                <a:solidFill>
                  <a:prstClr val="black"/>
                </a:solidFill>
                <a:latin typeface="+mn-ea"/>
              </a:rPr>
              <a:t>～</a:t>
            </a:r>
            <a:r>
              <a:rPr lang="en-US" altLang="ja-JP" dirty="0" smtClean="0">
                <a:solidFill>
                  <a:prstClr val="black"/>
                </a:solidFill>
                <a:latin typeface="+mn-ea"/>
              </a:rPr>
              <a:t>60</a:t>
            </a:r>
            <a:r>
              <a:rPr lang="ja-JP" altLang="en-US" dirty="0" smtClean="0">
                <a:solidFill>
                  <a:prstClr val="black"/>
                </a:solidFill>
                <a:latin typeface="+mn-ea"/>
              </a:rPr>
              <a:t>日で達成</a:t>
            </a:r>
            <a:endParaRPr lang="en-US" altLang="ja-JP" dirty="0" smtClean="0">
              <a:solidFill>
                <a:prstClr val="black"/>
              </a:solidFill>
              <a:latin typeface="+mn-ea"/>
            </a:endParaRPr>
          </a:p>
        </p:txBody>
      </p:sp>
      <p:pic>
        <p:nvPicPr>
          <p:cNvPr id="9" name="図 8"/>
          <p:cNvPicPr>
            <a:picLocks noChangeAspect="1"/>
          </p:cNvPicPr>
          <p:nvPr/>
        </p:nvPicPr>
        <p:blipFill>
          <a:blip r:embed="rId2"/>
          <a:stretch>
            <a:fillRect/>
          </a:stretch>
        </p:blipFill>
        <p:spPr>
          <a:xfrm>
            <a:off x="1165301" y="1406604"/>
            <a:ext cx="6645295" cy="4998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03679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46</a:t>
            </a:fld>
            <a:endParaRPr lang="ja-JP" altLang="en-US" sz="800">
              <a:latin typeface="+mn-ea"/>
            </a:endParaRPr>
          </a:p>
        </p:txBody>
      </p:sp>
      <p:sp>
        <p:nvSpPr>
          <p:cNvPr id="21"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ステージの名称設定</a:t>
            </a:r>
            <a:endParaRPr lang="ja-JP" altLang="en-US" sz="1000" dirty="0">
              <a:solidFill>
                <a:schemeClr val="bg1"/>
              </a:solidFill>
              <a:latin typeface="+mn-ea"/>
              <a:ea typeface="+mn-ea"/>
            </a:endParaRPr>
          </a:p>
        </p:txBody>
      </p:sp>
      <p:pic>
        <p:nvPicPr>
          <p:cNvPr id="3" name="図 2" descr="スクリーンショット 2016-02-26 16.15.18.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48121" y="3164270"/>
            <a:ext cx="4341201" cy="3060611"/>
          </a:xfrm>
          <a:prstGeom prst="rect">
            <a:avLst/>
          </a:prstGeom>
        </p:spPr>
      </p:pic>
      <p:sp>
        <p:nvSpPr>
          <p:cNvPr id="8" name="正方形/長方形 7"/>
          <p:cNvSpPr/>
          <p:nvPr/>
        </p:nvSpPr>
        <p:spPr>
          <a:xfrm>
            <a:off x="400894" y="860146"/>
            <a:ext cx="8462740" cy="369332"/>
          </a:xfrm>
          <a:prstGeom prst="rect">
            <a:avLst/>
          </a:prstGeom>
        </p:spPr>
        <p:txBody>
          <a:bodyPr wrap="square">
            <a:spAutoFit/>
          </a:bodyPr>
          <a:lstStyle/>
          <a:p>
            <a:pPr lvl="0"/>
            <a:r>
              <a:rPr lang="ja-JP" altLang="en-US" dirty="0" smtClean="0">
                <a:solidFill>
                  <a:prstClr val="black"/>
                </a:solidFill>
                <a:latin typeface="+mn-ea"/>
              </a:rPr>
              <a:t>一般のドライバーに通じるように単語を変更</a:t>
            </a:r>
            <a:endParaRPr lang="en-US" altLang="ja-JP" dirty="0" smtClean="0">
              <a:solidFill>
                <a:prstClr val="black"/>
              </a:solidFill>
              <a:latin typeface="+mn-ea"/>
            </a:endParaRPr>
          </a:p>
        </p:txBody>
      </p:sp>
      <p:sp>
        <p:nvSpPr>
          <p:cNvPr id="9" name="正方形/長方形 8"/>
          <p:cNvSpPr/>
          <p:nvPr/>
        </p:nvSpPr>
        <p:spPr>
          <a:xfrm>
            <a:off x="204864" y="1778146"/>
            <a:ext cx="5162128" cy="3139321"/>
          </a:xfrm>
          <a:prstGeom prst="rect">
            <a:avLst/>
          </a:prstGeom>
        </p:spPr>
        <p:txBody>
          <a:bodyPr wrap="square">
            <a:spAutoFit/>
          </a:bodyPr>
          <a:lstStyle/>
          <a:p>
            <a:pPr lvl="0"/>
            <a:r>
              <a:rPr lang="ja-JP" altLang="en-US" dirty="0" smtClean="0">
                <a:solidFill>
                  <a:prstClr val="black"/>
                </a:solidFill>
                <a:latin typeface="+mn-ea"/>
              </a:rPr>
              <a:t>車間距離　　　　　　</a:t>
            </a:r>
            <a:r>
              <a:rPr lang="en-US" altLang="ja-JP" dirty="0" smtClean="0">
                <a:solidFill>
                  <a:prstClr val="black"/>
                </a:solidFill>
                <a:latin typeface="+mn-ea"/>
              </a:rPr>
              <a:t>→</a:t>
            </a:r>
            <a:r>
              <a:rPr lang="ja-JP" altLang="en-US" dirty="0" smtClean="0">
                <a:solidFill>
                  <a:prstClr val="black"/>
                </a:solidFill>
                <a:latin typeface="+mn-ea"/>
              </a:rPr>
              <a:t>　たっぷり車間</a:t>
            </a:r>
            <a:endParaRPr lang="en-US" altLang="ja-JP" dirty="0" smtClean="0">
              <a:solidFill>
                <a:prstClr val="black"/>
              </a:solidFill>
              <a:latin typeface="+mn-ea"/>
            </a:endParaRPr>
          </a:p>
          <a:p>
            <a:pPr lvl="0"/>
            <a:r>
              <a:rPr lang="ja-JP" altLang="en-US" dirty="0" smtClean="0">
                <a:solidFill>
                  <a:prstClr val="black"/>
                </a:solidFill>
                <a:latin typeface="+mn-ea"/>
              </a:rPr>
              <a:t>ブレーキタイミング　</a:t>
            </a:r>
            <a:r>
              <a:rPr lang="en-US" altLang="ja-JP" dirty="0" smtClean="0">
                <a:solidFill>
                  <a:prstClr val="black"/>
                </a:solidFill>
                <a:latin typeface="+mn-ea"/>
              </a:rPr>
              <a:t>→</a:t>
            </a:r>
            <a:r>
              <a:rPr lang="ja-JP" altLang="en-US" dirty="0" smtClean="0">
                <a:solidFill>
                  <a:prstClr val="black"/>
                </a:solidFill>
                <a:latin typeface="+mn-ea"/>
              </a:rPr>
              <a:t>　はやめのブレーキ</a:t>
            </a:r>
            <a:endParaRPr lang="en-US" altLang="ja-JP" dirty="0" smtClean="0">
              <a:solidFill>
                <a:prstClr val="black"/>
              </a:solidFill>
              <a:latin typeface="+mn-ea"/>
            </a:endParaRPr>
          </a:p>
          <a:p>
            <a:pPr lvl="0"/>
            <a:r>
              <a:rPr lang="ja-JP" altLang="en-US" dirty="0" smtClean="0">
                <a:solidFill>
                  <a:prstClr val="black"/>
                </a:solidFill>
                <a:latin typeface="+mn-ea"/>
              </a:rPr>
              <a:t>ブレーキ量　　　　　</a:t>
            </a:r>
            <a:r>
              <a:rPr lang="en-US" altLang="ja-JP" dirty="0" smtClean="0">
                <a:solidFill>
                  <a:prstClr val="black"/>
                </a:solidFill>
                <a:latin typeface="+mn-ea"/>
              </a:rPr>
              <a:t>→</a:t>
            </a:r>
            <a:r>
              <a:rPr lang="ja-JP" altLang="en-US" dirty="0" smtClean="0">
                <a:solidFill>
                  <a:prstClr val="black"/>
                </a:solidFill>
                <a:latin typeface="+mn-ea"/>
              </a:rPr>
              <a:t>　はっきりブレーキ</a:t>
            </a:r>
            <a:endParaRPr lang="en-US" altLang="ja-JP" dirty="0" smtClean="0">
              <a:solidFill>
                <a:prstClr val="black"/>
              </a:solidFill>
              <a:latin typeface="+mn-ea"/>
            </a:endParaRPr>
          </a:p>
          <a:p>
            <a:pPr lvl="0"/>
            <a:endParaRPr lang="en-US" altLang="ja-JP" dirty="0" smtClean="0">
              <a:solidFill>
                <a:prstClr val="black"/>
              </a:solidFill>
              <a:latin typeface="+mn-ea"/>
            </a:endParaRPr>
          </a:p>
          <a:p>
            <a:pPr lvl="0"/>
            <a:r>
              <a:rPr lang="en-US" altLang="ja-JP" dirty="0" smtClean="0">
                <a:solidFill>
                  <a:prstClr val="black"/>
                </a:solidFill>
                <a:latin typeface="+mn-ea"/>
              </a:rPr>
              <a:t>RW</a:t>
            </a:r>
            <a:r>
              <a:rPr lang="ja-JP" altLang="en-US" dirty="0" smtClean="0">
                <a:solidFill>
                  <a:prstClr val="black"/>
                </a:solidFill>
                <a:latin typeface="+mn-ea"/>
              </a:rPr>
              <a:t>　　　</a:t>
            </a:r>
            <a:r>
              <a:rPr lang="en-US" altLang="ja-JP" dirty="0" smtClean="0">
                <a:solidFill>
                  <a:prstClr val="black"/>
                </a:solidFill>
                <a:latin typeface="+mn-ea"/>
              </a:rPr>
              <a:t>→</a:t>
            </a:r>
            <a:r>
              <a:rPr lang="ja-JP" altLang="en-US" dirty="0" smtClean="0">
                <a:solidFill>
                  <a:prstClr val="black"/>
                </a:solidFill>
                <a:latin typeface="+mn-ea"/>
              </a:rPr>
              <a:t>　まっすぐ走行</a:t>
            </a:r>
            <a:endParaRPr lang="en-US" altLang="ja-JP" dirty="0" smtClean="0">
              <a:solidFill>
                <a:prstClr val="black"/>
              </a:solidFill>
              <a:latin typeface="+mn-ea"/>
            </a:endParaRPr>
          </a:p>
          <a:p>
            <a:pPr lvl="0"/>
            <a:r>
              <a:rPr lang="en-US" altLang="ja-JP" dirty="0" smtClean="0">
                <a:solidFill>
                  <a:prstClr val="black"/>
                </a:solidFill>
                <a:latin typeface="+mn-ea"/>
              </a:rPr>
              <a:t>FREQ</a:t>
            </a:r>
            <a:r>
              <a:rPr lang="ja-JP" altLang="en-US" dirty="0" smtClean="0">
                <a:solidFill>
                  <a:prstClr val="black"/>
                </a:solidFill>
                <a:latin typeface="+mn-ea"/>
              </a:rPr>
              <a:t>　　</a:t>
            </a:r>
            <a:r>
              <a:rPr lang="en-US" altLang="ja-JP" dirty="0" smtClean="0">
                <a:solidFill>
                  <a:prstClr val="black"/>
                </a:solidFill>
                <a:latin typeface="+mn-ea"/>
              </a:rPr>
              <a:t>→</a:t>
            </a:r>
            <a:r>
              <a:rPr lang="ja-JP" altLang="en-US" dirty="0" smtClean="0">
                <a:solidFill>
                  <a:prstClr val="black"/>
                </a:solidFill>
                <a:latin typeface="+mn-ea"/>
              </a:rPr>
              <a:t>　なめらかハンドル</a:t>
            </a:r>
            <a:endParaRPr lang="en-US" altLang="ja-JP" dirty="0">
              <a:solidFill>
                <a:prstClr val="black"/>
              </a:solidFill>
              <a:latin typeface="+mn-ea"/>
            </a:endParaRPr>
          </a:p>
          <a:p>
            <a:r>
              <a:rPr lang="en-US" altLang="ja-JP" dirty="0">
                <a:solidFill>
                  <a:prstClr val="black"/>
                </a:solidFill>
                <a:latin typeface="+mn-ea"/>
              </a:rPr>
              <a:t>TTC</a:t>
            </a:r>
            <a:r>
              <a:rPr lang="ja-JP" altLang="en-US" dirty="0">
                <a:solidFill>
                  <a:prstClr val="black"/>
                </a:solidFill>
                <a:latin typeface="+mn-ea"/>
              </a:rPr>
              <a:t>　　　</a:t>
            </a:r>
            <a:r>
              <a:rPr lang="en-US" altLang="ja-JP" dirty="0">
                <a:solidFill>
                  <a:prstClr val="black"/>
                </a:solidFill>
                <a:latin typeface="+mn-ea"/>
              </a:rPr>
              <a:t>→</a:t>
            </a:r>
            <a:r>
              <a:rPr lang="ja-JP" altLang="en-US" dirty="0">
                <a:solidFill>
                  <a:prstClr val="black"/>
                </a:solidFill>
                <a:latin typeface="+mn-ea"/>
              </a:rPr>
              <a:t>　まんなか走行</a:t>
            </a:r>
            <a:endParaRPr lang="en-US" altLang="ja-JP" dirty="0">
              <a:solidFill>
                <a:prstClr val="black"/>
              </a:solidFill>
              <a:latin typeface="+mn-ea"/>
            </a:endParaRPr>
          </a:p>
          <a:p>
            <a:pPr lvl="0"/>
            <a:endParaRPr lang="en-US" altLang="ja-JP" dirty="0" smtClean="0">
              <a:solidFill>
                <a:prstClr val="black"/>
              </a:solidFill>
              <a:latin typeface="+mn-ea"/>
            </a:endParaRPr>
          </a:p>
          <a:p>
            <a:pPr lvl="0"/>
            <a:r>
              <a:rPr lang="ja-JP" altLang="en-US" dirty="0" smtClean="0">
                <a:solidFill>
                  <a:prstClr val="black"/>
                </a:solidFill>
                <a:latin typeface="+mn-ea"/>
              </a:rPr>
              <a:t>速度コントロール　</a:t>
            </a:r>
            <a:r>
              <a:rPr lang="en-US" altLang="ja-JP" dirty="0" smtClean="0">
                <a:solidFill>
                  <a:prstClr val="black"/>
                </a:solidFill>
                <a:latin typeface="+mn-ea"/>
              </a:rPr>
              <a:t>→</a:t>
            </a:r>
            <a:r>
              <a:rPr lang="ja-JP" altLang="en-US" dirty="0" smtClean="0">
                <a:solidFill>
                  <a:prstClr val="black"/>
                </a:solidFill>
                <a:latin typeface="+mn-ea"/>
              </a:rPr>
              <a:t>　快適カーブ</a:t>
            </a:r>
            <a:endParaRPr lang="en-US" altLang="ja-JP" dirty="0" smtClean="0">
              <a:solidFill>
                <a:prstClr val="black"/>
              </a:solidFill>
              <a:latin typeface="+mn-ea"/>
            </a:endParaRPr>
          </a:p>
          <a:p>
            <a:pPr lvl="0"/>
            <a:r>
              <a:rPr lang="ja-JP" altLang="en-US" dirty="0" smtClean="0">
                <a:solidFill>
                  <a:prstClr val="black"/>
                </a:solidFill>
                <a:latin typeface="+mn-ea"/>
              </a:rPr>
              <a:t>軌跡コントロール　</a:t>
            </a:r>
            <a:r>
              <a:rPr lang="en-US" altLang="ja-JP" dirty="0" smtClean="0">
                <a:solidFill>
                  <a:prstClr val="black"/>
                </a:solidFill>
                <a:latin typeface="+mn-ea"/>
              </a:rPr>
              <a:t>→</a:t>
            </a:r>
            <a:r>
              <a:rPr lang="ja-JP" altLang="en-US" dirty="0" smtClean="0">
                <a:solidFill>
                  <a:prstClr val="black"/>
                </a:solidFill>
                <a:latin typeface="+mn-ea"/>
              </a:rPr>
              <a:t>　ゆるやかライン</a:t>
            </a:r>
            <a:endParaRPr lang="en-US" altLang="ja-JP" dirty="0">
              <a:solidFill>
                <a:prstClr val="black"/>
              </a:solidFill>
              <a:latin typeface="+mn-ea"/>
            </a:endParaRPr>
          </a:p>
          <a:p>
            <a:pPr lvl="0"/>
            <a:r>
              <a:rPr lang="ja-JP" altLang="ja-JP" dirty="0" smtClean="0">
                <a:solidFill>
                  <a:prstClr val="black"/>
                </a:solidFill>
                <a:latin typeface="+mn-ea"/>
              </a:rPr>
              <a:t>　</a:t>
            </a:r>
            <a:r>
              <a:rPr lang="ja-JP" altLang="en-US" dirty="0" smtClean="0">
                <a:solidFill>
                  <a:prstClr val="black"/>
                </a:solidFill>
                <a:latin typeface="+mn-ea"/>
              </a:rPr>
              <a:t>　　　　　　　　　　完璧ライン</a:t>
            </a:r>
            <a:endParaRPr lang="en-US" altLang="ja-JP" dirty="0" smtClean="0">
              <a:solidFill>
                <a:prstClr val="black"/>
              </a:solidFill>
              <a:latin typeface="+mn-ea"/>
            </a:endParaRPr>
          </a:p>
        </p:txBody>
      </p:sp>
    </p:spTree>
    <p:extLst>
      <p:ext uri="{BB962C8B-B14F-4D97-AF65-F5344CB8AC3E}">
        <p14:creationId xmlns:p14="http://schemas.microsoft.com/office/powerpoint/2010/main" val="35877101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47</a:t>
            </a:fld>
            <a:endParaRPr lang="ja-JP" altLang="en-US" sz="800">
              <a:latin typeface="+mn-ea"/>
            </a:endParaRPr>
          </a:p>
        </p:txBody>
      </p:sp>
      <p:sp>
        <p:nvSpPr>
          <p:cNvPr id="21"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トレーナーのキャラクター設定</a:t>
            </a:r>
            <a:endParaRPr lang="ja-JP" altLang="en-US" sz="1000" dirty="0">
              <a:solidFill>
                <a:schemeClr val="bg1"/>
              </a:solidFill>
              <a:latin typeface="+mn-ea"/>
              <a:ea typeface="+mn-ea"/>
            </a:endParaRPr>
          </a:p>
        </p:txBody>
      </p:sp>
      <p:sp>
        <p:nvSpPr>
          <p:cNvPr id="8" name="正方形/長方形 7"/>
          <p:cNvSpPr/>
          <p:nvPr/>
        </p:nvSpPr>
        <p:spPr>
          <a:xfrm>
            <a:off x="414405" y="1076306"/>
            <a:ext cx="6773786" cy="646331"/>
          </a:xfrm>
          <a:prstGeom prst="rect">
            <a:avLst/>
          </a:prstGeom>
        </p:spPr>
        <p:txBody>
          <a:bodyPr wrap="square">
            <a:spAutoFit/>
          </a:bodyPr>
          <a:lstStyle/>
          <a:p>
            <a:pPr lvl="0"/>
            <a:r>
              <a:rPr lang="ja-JP" altLang="en-US" dirty="0" smtClean="0">
                <a:solidFill>
                  <a:prstClr val="black"/>
                </a:solidFill>
                <a:latin typeface="+mn-ea"/>
              </a:rPr>
              <a:t>これまで想定していたキャラの性格から</a:t>
            </a:r>
            <a:endParaRPr lang="en-US" altLang="ja-JP" dirty="0" smtClean="0">
              <a:solidFill>
                <a:prstClr val="black"/>
              </a:solidFill>
              <a:latin typeface="+mn-ea"/>
            </a:endParaRPr>
          </a:p>
          <a:p>
            <a:pPr lvl="0"/>
            <a:r>
              <a:rPr lang="ja-JP" altLang="en-US" dirty="0" smtClean="0">
                <a:solidFill>
                  <a:prstClr val="black"/>
                </a:solidFill>
                <a:latin typeface="+mn-ea"/>
              </a:rPr>
              <a:t>画像、氏名、音声データを設定</a:t>
            </a:r>
            <a:endParaRPr lang="en-US" altLang="ja-JP" dirty="0" smtClean="0">
              <a:solidFill>
                <a:prstClr val="black"/>
              </a:solidFill>
              <a:latin typeface="+mn-ea"/>
            </a:endParaRPr>
          </a:p>
        </p:txBody>
      </p:sp>
      <p:pic>
        <p:nvPicPr>
          <p:cNvPr id="2" name="図 1" descr="スクリーンショット 2016-02-26 20.12.06.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15699" y="2941953"/>
            <a:ext cx="5185655" cy="3340185"/>
          </a:xfrm>
          <a:prstGeom prst="rect">
            <a:avLst/>
          </a:prstGeom>
          <a:ln>
            <a:solidFill>
              <a:srgbClr val="404040"/>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11520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48</a:t>
            </a:fld>
            <a:endParaRPr lang="ja-JP" altLang="en-US" sz="800" dirty="0">
              <a:latin typeface="+mn-ea"/>
            </a:endParaRPr>
          </a:p>
        </p:txBody>
      </p:sp>
      <p:sp>
        <p:nvSpPr>
          <p:cNvPr id="6" name="正方形/長方形 5"/>
          <p:cNvSpPr/>
          <p:nvPr/>
        </p:nvSpPr>
        <p:spPr>
          <a:xfrm>
            <a:off x="763173" y="818172"/>
            <a:ext cx="1042273" cy="307777"/>
          </a:xfrm>
          <a:prstGeom prst="rect">
            <a:avLst/>
          </a:prstGeom>
        </p:spPr>
        <p:txBody>
          <a:bodyPr wrap="none">
            <a:spAutoFit/>
          </a:bodyPr>
          <a:lstStyle/>
          <a:p>
            <a:r>
              <a:rPr lang="ja-JP" altLang="en-US" sz="1400" dirty="0" smtClean="0">
                <a:latin typeface="+mn-ea"/>
              </a:rPr>
              <a:t>スタート</a:t>
            </a:r>
            <a:r>
              <a:rPr lang="en-US" altLang="ja-JP" sz="1400" dirty="0" smtClean="0">
                <a:latin typeface="+mn-ea"/>
              </a:rPr>
              <a:t>1</a:t>
            </a:r>
            <a:endParaRPr lang="ja-JP" altLang="en-US" sz="1400" dirty="0">
              <a:latin typeface="+mn-ea"/>
            </a:endParaRPr>
          </a:p>
        </p:txBody>
      </p:sp>
      <p:pic>
        <p:nvPicPr>
          <p:cNvPr id="3" name="図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0310" y="1140500"/>
            <a:ext cx="1569410" cy="882352"/>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35197" y="1077326"/>
            <a:ext cx="1648053" cy="945525"/>
          </a:xfrm>
          <a:prstGeom prst="rect">
            <a:avLst/>
          </a:prstGeom>
        </p:spPr>
      </p:pic>
      <p:pic>
        <p:nvPicPr>
          <p:cNvPr id="13" name="図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0310" y="2537019"/>
            <a:ext cx="1574618" cy="885281"/>
          </a:xfrm>
          <a:prstGeom prst="rect">
            <a:avLst/>
          </a:prstGeom>
        </p:spPr>
      </p:pic>
      <p:sp>
        <p:nvSpPr>
          <p:cNvPr id="14" name="正方形/長方形 13"/>
          <p:cNvSpPr/>
          <p:nvPr/>
        </p:nvSpPr>
        <p:spPr>
          <a:xfrm>
            <a:off x="4028281" y="818172"/>
            <a:ext cx="1261884" cy="307777"/>
          </a:xfrm>
          <a:prstGeom prst="rect">
            <a:avLst/>
          </a:prstGeom>
        </p:spPr>
        <p:txBody>
          <a:bodyPr wrap="none">
            <a:spAutoFit/>
          </a:bodyPr>
          <a:lstStyle/>
          <a:p>
            <a:r>
              <a:rPr lang="ja-JP" altLang="en-US" sz="1400" dirty="0" smtClean="0">
                <a:latin typeface="+mn-ea"/>
              </a:rPr>
              <a:t>ローディング</a:t>
            </a:r>
            <a:endParaRPr lang="ja-JP" altLang="en-US" sz="1400" dirty="0">
              <a:latin typeface="+mn-ea"/>
            </a:endParaRPr>
          </a:p>
        </p:txBody>
      </p:sp>
      <p:sp>
        <p:nvSpPr>
          <p:cNvPr id="15" name="正方形/長方形 14"/>
          <p:cNvSpPr/>
          <p:nvPr/>
        </p:nvSpPr>
        <p:spPr>
          <a:xfrm>
            <a:off x="5803506" y="810375"/>
            <a:ext cx="1221809" cy="307777"/>
          </a:xfrm>
          <a:prstGeom prst="rect">
            <a:avLst/>
          </a:prstGeom>
        </p:spPr>
        <p:txBody>
          <a:bodyPr wrap="none">
            <a:spAutoFit/>
          </a:bodyPr>
          <a:lstStyle/>
          <a:p>
            <a:r>
              <a:rPr lang="ja-JP" altLang="en-US" sz="1400" dirty="0" smtClean="0">
                <a:latin typeface="+mn-ea"/>
              </a:rPr>
              <a:t>ウェルカム</a:t>
            </a:r>
            <a:r>
              <a:rPr lang="en-US" altLang="ja-JP" sz="1400" dirty="0" smtClean="0">
                <a:latin typeface="+mn-ea"/>
              </a:rPr>
              <a:t>1</a:t>
            </a:r>
            <a:endParaRPr lang="ja-JP" altLang="en-US" sz="1400" dirty="0">
              <a:latin typeface="+mn-ea"/>
            </a:endParaRPr>
          </a:p>
        </p:txBody>
      </p:sp>
      <p:sp>
        <p:nvSpPr>
          <p:cNvPr id="17" name="正方形/長方形 16"/>
          <p:cNvSpPr/>
          <p:nvPr/>
        </p:nvSpPr>
        <p:spPr>
          <a:xfrm>
            <a:off x="538095" y="2291688"/>
            <a:ext cx="1441420" cy="307777"/>
          </a:xfrm>
          <a:prstGeom prst="rect">
            <a:avLst/>
          </a:prstGeom>
        </p:spPr>
        <p:txBody>
          <a:bodyPr wrap="none">
            <a:spAutoFit/>
          </a:bodyPr>
          <a:lstStyle/>
          <a:p>
            <a:r>
              <a:rPr lang="ja-JP" altLang="en-US" sz="1400" dirty="0" smtClean="0">
                <a:latin typeface="+mn-ea"/>
              </a:rPr>
              <a:t>トレーナー選択</a:t>
            </a:r>
            <a:endParaRPr lang="ja-JP" altLang="en-US" sz="1400" dirty="0">
              <a:latin typeface="+mn-ea"/>
            </a:endParaRPr>
          </a:p>
        </p:txBody>
      </p:sp>
      <p:pic>
        <p:nvPicPr>
          <p:cNvPr id="10" name="図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73524" y="1077326"/>
            <a:ext cx="1681774" cy="945525"/>
          </a:xfrm>
          <a:prstGeom prst="rect">
            <a:avLst/>
          </a:prstGeom>
        </p:spPr>
      </p:pic>
      <p:pic>
        <p:nvPicPr>
          <p:cNvPr id="18" name="図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43600" y="1122558"/>
            <a:ext cx="1601323" cy="900294"/>
          </a:xfrm>
          <a:prstGeom prst="rect">
            <a:avLst/>
          </a:prstGeom>
        </p:spPr>
      </p:pic>
      <p:sp>
        <p:nvSpPr>
          <p:cNvPr id="20" name="正方形/長方形 19"/>
          <p:cNvSpPr/>
          <p:nvPr/>
        </p:nvSpPr>
        <p:spPr>
          <a:xfrm>
            <a:off x="2423124" y="807898"/>
            <a:ext cx="1042273" cy="307777"/>
          </a:xfrm>
          <a:prstGeom prst="rect">
            <a:avLst/>
          </a:prstGeom>
        </p:spPr>
        <p:txBody>
          <a:bodyPr wrap="none">
            <a:spAutoFit/>
          </a:bodyPr>
          <a:lstStyle/>
          <a:p>
            <a:r>
              <a:rPr lang="ja-JP" altLang="en-US" sz="1400" dirty="0" smtClean="0">
                <a:latin typeface="+mn-ea"/>
              </a:rPr>
              <a:t>スタート</a:t>
            </a:r>
            <a:r>
              <a:rPr lang="en-US" altLang="ja-JP" sz="1400" dirty="0" smtClean="0">
                <a:latin typeface="+mn-ea"/>
              </a:rPr>
              <a:t>2</a:t>
            </a:r>
            <a:endParaRPr lang="ja-JP" altLang="en-US" sz="1400" dirty="0">
              <a:latin typeface="+mn-ea"/>
            </a:endParaRPr>
          </a:p>
        </p:txBody>
      </p:sp>
      <p:pic>
        <p:nvPicPr>
          <p:cNvPr id="19" name="図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45572" y="1061211"/>
            <a:ext cx="1681774" cy="945525"/>
          </a:xfrm>
          <a:prstGeom prst="rect">
            <a:avLst/>
          </a:prstGeom>
        </p:spPr>
      </p:pic>
      <p:sp>
        <p:nvSpPr>
          <p:cNvPr id="22" name="正方形/長方形 21"/>
          <p:cNvSpPr/>
          <p:nvPr/>
        </p:nvSpPr>
        <p:spPr>
          <a:xfrm>
            <a:off x="7521030" y="818173"/>
            <a:ext cx="1221809" cy="307777"/>
          </a:xfrm>
          <a:prstGeom prst="rect">
            <a:avLst/>
          </a:prstGeom>
        </p:spPr>
        <p:txBody>
          <a:bodyPr wrap="none">
            <a:spAutoFit/>
          </a:bodyPr>
          <a:lstStyle/>
          <a:p>
            <a:r>
              <a:rPr lang="ja-JP" altLang="en-US" sz="1400" dirty="0" smtClean="0">
                <a:latin typeface="+mn-ea"/>
              </a:rPr>
              <a:t>ウェルカム</a:t>
            </a:r>
            <a:r>
              <a:rPr lang="en-US" altLang="ja-JP" sz="1400" dirty="0">
                <a:latin typeface="+mn-ea"/>
              </a:rPr>
              <a:t>2</a:t>
            </a:r>
            <a:endParaRPr lang="ja-JP" altLang="en-US" sz="1400" dirty="0">
              <a:latin typeface="+mn-ea"/>
            </a:endParaRPr>
          </a:p>
        </p:txBody>
      </p:sp>
      <p:pic>
        <p:nvPicPr>
          <p:cNvPr id="21" name="図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43600" y="2519078"/>
            <a:ext cx="1569410" cy="900406"/>
          </a:xfrm>
          <a:prstGeom prst="rect">
            <a:avLst/>
          </a:prstGeom>
        </p:spPr>
      </p:pic>
      <p:sp>
        <p:nvSpPr>
          <p:cNvPr id="26" name="正方形/長方形 25"/>
          <p:cNvSpPr/>
          <p:nvPr/>
        </p:nvSpPr>
        <p:spPr>
          <a:xfrm>
            <a:off x="2455520" y="2291688"/>
            <a:ext cx="902811" cy="307777"/>
          </a:xfrm>
          <a:prstGeom prst="rect">
            <a:avLst/>
          </a:prstGeom>
        </p:spPr>
        <p:txBody>
          <a:bodyPr wrap="none">
            <a:spAutoFit/>
          </a:bodyPr>
          <a:lstStyle/>
          <a:p>
            <a:r>
              <a:rPr lang="ja-JP" altLang="en-US" sz="1400" dirty="0">
                <a:latin typeface="+mn-ea"/>
              </a:rPr>
              <a:t>接続</a:t>
            </a:r>
            <a:r>
              <a:rPr lang="ja-JP" altLang="en-US" sz="1400" dirty="0" smtClean="0">
                <a:latin typeface="+mn-ea"/>
              </a:rPr>
              <a:t>設定</a:t>
            </a:r>
            <a:endParaRPr lang="ja-JP" altLang="en-US" sz="1400" dirty="0">
              <a:latin typeface="+mn-ea"/>
            </a:endParaRPr>
          </a:p>
        </p:txBody>
      </p:sp>
      <p:grpSp>
        <p:nvGrpSpPr>
          <p:cNvPr id="23" name="グループ化 22"/>
          <p:cNvGrpSpPr/>
          <p:nvPr/>
        </p:nvGrpSpPr>
        <p:grpSpPr>
          <a:xfrm>
            <a:off x="7322943" y="2479274"/>
            <a:ext cx="1632680" cy="936705"/>
            <a:chOff x="5571152" y="2290134"/>
            <a:chExt cx="1632680" cy="936705"/>
          </a:xfrm>
        </p:grpSpPr>
        <p:pic>
          <p:nvPicPr>
            <p:cNvPr id="34" name="図 3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71152" y="2290134"/>
              <a:ext cx="1632680" cy="936705"/>
            </a:xfrm>
            <a:prstGeom prst="rect">
              <a:avLst/>
            </a:prstGeom>
          </p:spPr>
        </p:pic>
        <p:pic>
          <p:nvPicPr>
            <p:cNvPr id="36" name="図 35"/>
            <p:cNvPicPr>
              <a:picLocks noChangeAspect="1"/>
            </p:cNvPicPr>
            <p:nvPr/>
          </p:nvPicPr>
          <p:blipFill>
            <a:blip r:embed="rId10"/>
            <a:stretch>
              <a:fillRect/>
            </a:stretch>
          </p:blipFill>
          <p:spPr>
            <a:xfrm>
              <a:off x="5992003" y="2591646"/>
              <a:ext cx="1118043" cy="444631"/>
            </a:xfrm>
            <a:prstGeom prst="rect">
              <a:avLst/>
            </a:prstGeom>
          </p:spPr>
        </p:pic>
      </p:grpSp>
      <p:pic>
        <p:nvPicPr>
          <p:cNvPr id="37" name="図 3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30310" y="3963197"/>
            <a:ext cx="1569410" cy="882352"/>
          </a:xfrm>
          <a:prstGeom prst="rect">
            <a:avLst/>
          </a:prstGeom>
        </p:spPr>
      </p:pic>
      <p:sp>
        <p:nvSpPr>
          <p:cNvPr id="38" name="正方形/長方形 37"/>
          <p:cNvSpPr/>
          <p:nvPr/>
        </p:nvSpPr>
        <p:spPr>
          <a:xfrm>
            <a:off x="3941109" y="2094888"/>
            <a:ext cx="1436227" cy="461665"/>
          </a:xfrm>
          <a:prstGeom prst="rect">
            <a:avLst/>
          </a:prstGeom>
        </p:spPr>
        <p:txBody>
          <a:bodyPr wrap="none">
            <a:spAutoFit/>
          </a:bodyPr>
          <a:lstStyle/>
          <a:p>
            <a:r>
              <a:rPr lang="ja-JP" altLang="en-US" sz="1400" dirty="0" smtClean="0">
                <a:latin typeface="+mn-ea"/>
              </a:rPr>
              <a:t>ステッカー</a:t>
            </a:r>
            <a:r>
              <a:rPr lang="en-US" altLang="ja-JP" sz="1400" dirty="0" smtClean="0">
                <a:latin typeface="+mn-ea"/>
              </a:rPr>
              <a:t>GET</a:t>
            </a:r>
            <a:br>
              <a:rPr lang="en-US" altLang="ja-JP" sz="1400" dirty="0" smtClean="0">
                <a:latin typeface="+mn-ea"/>
              </a:rPr>
            </a:br>
            <a:r>
              <a:rPr lang="en-US" altLang="ja-JP" sz="1000" dirty="0" smtClean="0">
                <a:latin typeface="+mn-ea"/>
              </a:rPr>
              <a:t>(</a:t>
            </a:r>
            <a:r>
              <a:rPr lang="ja-JP" altLang="en-US" sz="1000" dirty="0" smtClean="0">
                <a:latin typeface="+mn-ea"/>
              </a:rPr>
              <a:t>接続完了</a:t>
            </a:r>
            <a:r>
              <a:rPr lang="en-US" altLang="ja-JP" sz="1000" dirty="0" smtClean="0">
                <a:latin typeface="+mn-ea"/>
              </a:rPr>
              <a:t>)</a:t>
            </a:r>
            <a:endParaRPr lang="ja-JP" altLang="en-US" sz="1000" dirty="0">
              <a:latin typeface="+mn-ea"/>
            </a:endParaRPr>
          </a:p>
        </p:txBody>
      </p:sp>
      <p:grpSp>
        <p:nvGrpSpPr>
          <p:cNvPr id="39" name="グループ化 38"/>
          <p:cNvGrpSpPr/>
          <p:nvPr/>
        </p:nvGrpSpPr>
        <p:grpSpPr>
          <a:xfrm>
            <a:off x="3835197" y="2496451"/>
            <a:ext cx="1648053" cy="923034"/>
            <a:chOff x="2395592" y="2751918"/>
            <a:chExt cx="2188321" cy="1255489"/>
          </a:xfrm>
        </p:grpSpPr>
        <p:grpSp>
          <p:nvGrpSpPr>
            <p:cNvPr id="40" name="グループ化 39"/>
            <p:cNvGrpSpPr/>
            <p:nvPr/>
          </p:nvGrpSpPr>
          <p:grpSpPr>
            <a:xfrm>
              <a:off x="2395592" y="2751918"/>
              <a:ext cx="2188321" cy="1255489"/>
              <a:chOff x="5965691" y="1535437"/>
              <a:chExt cx="2188321" cy="1255489"/>
            </a:xfrm>
          </p:grpSpPr>
          <p:pic>
            <p:nvPicPr>
              <p:cNvPr id="45" name="図 4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965691" y="1535437"/>
                <a:ext cx="2188321" cy="1255489"/>
              </a:xfrm>
              <a:prstGeom prst="rect">
                <a:avLst/>
              </a:prstGeom>
            </p:spPr>
          </p:pic>
          <p:sp>
            <p:nvSpPr>
              <p:cNvPr id="46" name="正方形/長方形 45"/>
              <p:cNvSpPr/>
              <p:nvPr/>
            </p:nvSpPr>
            <p:spPr>
              <a:xfrm>
                <a:off x="6489614" y="1876647"/>
                <a:ext cx="1047307" cy="773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grpSp>
        <p:pic>
          <p:nvPicPr>
            <p:cNvPr id="41" name="Picture 4" descr="http://vehicle-free.com/highresolution/l_001.jpg"/>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3005359" y="3153067"/>
              <a:ext cx="875617" cy="435935"/>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2" descr="ギアシンボル無料アイコンを設定"/>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3798208" y="3064507"/>
              <a:ext cx="354823" cy="354823"/>
            </a:xfrm>
            <a:prstGeom prst="rect">
              <a:avLst/>
            </a:prstGeom>
            <a:noFill/>
            <a:extLst>
              <a:ext uri="{909E8E84-426E-40dd-AFC4-6F175D3DCCD1}">
                <a14:hiddenFill xmlns="" xmlns:a14="http://schemas.microsoft.com/office/drawing/2010/main">
                  <a:solidFill>
                    <a:srgbClr val="FFFFFF"/>
                  </a:solidFill>
                </a14:hiddenFill>
              </a:ext>
            </a:extLst>
          </p:spPr>
        </p:pic>
        <p:sp>
          <p:nvSpPr>
            <p:cNvPr id="43" name="正方形/長方形 42"/>
            <p:cNvSpPr/>
            <p:nvPr/>
          </p:nvSpPr>
          <p:spPr>
            <a:xfrm>
              <a:off x="3072808" y="3573511"/>
              <a:ext cx="245290" cy="418631"/>
            </a:xfrm>
            <a:prstGeom prst="rect">
              <a:avLst/>
            </a:prstGeom>
          </p:spPr>
          <p:txBody>
            <a:bodyPr wrap="none">
              <a:spAutoFit/>
            </a:bodyPr>
            <a:lstStyle/>
            <a:p>
              <a:endParaRPr lang="ja-JP" altLang="en-US" sz="1400" dirty="0">
                <a:latin typeface="+mn-ea"/>
              </a:endParaRPr>
            </a:p>
          </p:txBody>
        </p:sp>
        <p:pic>
          <p:nvPicPr>
            <p:cNvPr id="44" name="図 43"/>
            <p:cNvPicPr>
              <a:picLocks noChangeAspect="1"/>
            </p:cNvPicPr>
            <p:nvPr/>
          </p:nvPicPr>
          <p:blipFill>
            <a:blip r:embed="rId15"/>
            <a:stretch>
              <a:fillRect/>
            </a:stretch>
          </p:blipFill>
          <p:spPr>
            <a:xfrm>
              <a:off x="3034564" y="3579346"/>
              <a:ext cx="926672" cy="377985"/>
            </a:xfrm>
            <a:prstGeom prst="rect">
              <a:avLst/>
            </a:prstGeom>
          </p:spPr>
        </p:pic>
      </p:grpSp>
      <p:sp>
        <p:nvSpPr>
          <p:cNvPr id="48" name="正方形/長方形 47"/>
          <p:cNvSpPr/>
          <p:nvPr/>
        </p:nvSpPr>
        <p:spPr>
          <a:xfrm>
            <a:off x="7732699" y="2211301"/>
            <a:ext cx="902811" cy="307777"/>
          </a:xfrm>
          <a:prstGeom prst="rect">
            <a:avLst/>
          </a:prstGeom>
        </p:spPr>
        <p:txBody>
          <a:bodyPr wrap="none">
            <a:spAutoFit/>
          </a:bodyPr>
          <a:lstStyle/>
          <a:p>
            <a:r>
              <a:rPr lang="ja-JP" altLang="en-US" sz="1400" dirty="0" smtClean="0">
                <a:latin typeface="+mn-ea"/>
              </a:rPr>
              <a:t>接続完了</a:t>
            </a:r>
            <a:endParaRPr lang="ja-JP" altLang="en-US" sz="1000" dirty="0">
              <a:latin typeface="+mn-ea"/>
            </a:endParaRPr>
          </a:p>
        </p:txBody>
      </p:sp>
      <p:sp>
        <p:nvSpPr>
          <p:cNvPr id="49" name="正方形/長方形 48"/>
          <p:cNvSpPr/>
          <p:nvPr/>
        </p:nvSpPr>
        <p:spPr>
          <a:xfrm>
            <a:off x="810096" y="3560149"/>
            <a:ext cx="809837" cy="461665"/>
          </a:xfrm>
          <a:prstGeom prst="rect">
            <a:avLst/>
          </a:prstGeom>
        </p:spPr>
        <p:txBody>
          <a:bodyPr wrap="none">
            <a:spAutoFit/>
          </a:bodyPr>
          <a:lstStyle/>
          <a:p>
            <a:r>
              <a:rPr lang="ja-JP" altLang="en-US" sz="1400" dirty="0" smtClean="0">
                <a:latin typeface="+mn-ea"/>
              </a:rPr>
              <a:t>マップ</a:t>
            </a:r>
            <a:r>
              <a:rPr lang="en-US" altLang="ja-JP" sz="1000" dirty="0" smtClean="0">
                <a:latin typeface="+mn-ea"/>
              </a:rPr>
              <a:t/>
            </a:r>
            <a:br>
              <a:rPr lang="en-US" altLang="ja-JP" sz="1000" dirty="0" smtClean="0">
                <a:latin typeface="+mn-ea"/>
              </a:rPr>
            </a:br>
            <a:r>
              <a:rPr lang="en-US" altLang="ja-JP" sz="1000" dirty="0" smtClean="0">
                <a:latin typeface="+mn-ea"/>
              </a:rPr>
              <a:t>(</a:t>
            </a:r>
            <a:r>
              <a:rPr lang="ja-JP" altLang="en-US" sz="1000" dirty="0" smtClean="0">
                <a:latin typeface="+mn-ea"/>
              </a:rPr>
              <a:t>ドライブ</a:t>
            </a:r>
            <a:r>
              <a:rPr lang="en-US" altLang="ja-JP" sz="1000" dirty="0" smtClean="0">
                <a:latin typeface="+mn-ea"/>
              </a:rPr>
              <a:t>)</a:t>
            </a:r>
            <a:endParaRPr lang="ja-JP" altLang="en-US" sz="1000" dirty="0">
              <a:latin typeface="+mn-ea"/>
            </a:endParaRPr>
          </a:p>
        </p:txBody>
      </p:sp>
      <p:sp>
        <p:nvSpPr>
          <p:cNvPr id="50" name="正方形/長方形 49"/>
          <p:cNvSpPr/>
          <p:nvPr/>
        </p:nvSpPr>
        <p:spPr>
          <a:xfrm>
            <a:off x="2411101" y="3560148"/>
            <a:ext cx="1066318" cy="461665"/>
          </a:xfrm>
          <a:prstGeom prst="rect">
            <a:avLst/>
          </a:prstGeom>
        </p:spPr>
        <p:txBody>
          <a:bodyPr wrap="none">
            <a:spAutoFit/>
          </a:bodyPr>
          <a:lstStyle/>
          <a:p>
            <a:r>
              <a:rPr lang="ja-JP" altLang="en-US" sz="1400" dirty="0" smtClean="0">
                <a:latin typeface="+mn-ea"/>
              </a:rPr>
              <a:t>マップ</a:t>
            </a:r>
            <a:r>
              <a:rPr lang="en-US" altLang="ja-JP" sz="1000" dirty="0" smtClean="0">
                <a:latin typeface="+mn-ea"/>
              </a:rPr>
              <a:t/>
            </a:r>
            <a:br>
              <a:rPr lang="en-US" altLang="ja-JP" sz="1000" dirty="0" smtClean="0">
                <a:latin typeface="+mn-ea"/>
              </a:rPr>
            </a:br>
            <a:r>
              <a:rPr lang="en-US" altLang="ja-JP" sz="1000" dirty="0" smtClean="0">
                <a:latin typeface="+mn-ea"/>
              </a:rPr>
              <a:t>(</a:t>
            </a:r>
            <a:r>
              <a:rPr lang="ja-JP" altLang="en-US" sz="1000" dirty="0" smtClean="0">
                <a:latin typeface="+mn-ea"/>
              </a:rPr>
              <a:t>トレーニング</a:t>
            </a:r>
            <a:r>
              <a:rPr lang="en-US" altLang="ja-JP" sz="1000" dirty="0" smtClean="0">
                <a:latin typeface="+mn-ea"/>
              </a:rPr>
              <a:t>)</a:t>
            </a:r>
            <a:endParaRPr lang="ja-JP" altLang="en-US" sz="1000" dirty="0">
              <a:latin typeface="+mn-ea"/>
            </a:endParaRPr>
          </a:p>
        </p:txBody>
      </p:sp>
      <p:sp>
        <p:nvSpPr>
          <p:cNvPr id="52" name="正方形/長方形 51"/>
          <p:cNvSpPr/>
          <p:nvPr/>
        </p:nvSpPr>
        <p:spPr>
          <a:xfrm>
            <a:off x="4255843" y="3559979"/>
            <a:ext cx="723275" cy="461665"/>
          </a:xfrm>
          <a:prstGeom prst="rect">
            <a:avLst/>
          </a:prstGeom>
        </p:spPr>
        <p:txBody>
          <a:bodyPr wrap="none">
            <a:spAutoFit/>
          </a:bodyPr>
          <a:lstStyle/>
          <a:p>
            <a:r>
              <a:rPr lang="ja-JP" altLang="en-US" sz="1400" dirty="0" smtClean="0">
                <a:latin typeface="+mn-ea"/>
              </a:rPr>
              <a:t>マップ</a:t>
            </a:r>
            <a:r>
              <a:rPr lang="en-US" altLang="ja-JP" sz="1000" dirty="0" smtClean="0">
                <a:latin typeface="+mn-ea"/>
              </a:rPr>
              <a:t/>
            </a:r>
            <a:br>
              <a:rPr lang="en-US" altLang="ja-JP" sz="1000" dirty="0" smtClean="0">
                <a:latin typeface="+mn-ea"/>
              </a:rPr>
            </a:br>
            <a:r>
              <a:rPr lang="en-US" altLang="ja-JP" sz="1000" dirty="0" smtClean="0">
                <a:latin typeface="+mn-ea"/>
              </a:rPr>
              <a:t>(</a:t>
            </a:r>
            <a:r>
              <a:rPr lang="ja-JP" altLang="en-US" sz="1000" dirty="0">
                <a:latin typeface="+mn-ea"/>
              </a:rPr>
              <a:t>試験</a:t>
            </a:r>
            <a:r>
              <a:rPr lang="en-US" altLang="ja-JP" sz="1000" dirty="0" smtClean="0">
                <a:latin typeface="+mn-ea"/>
              </a:rPr>
              <a:t>)</a:t>
            </a:r>
            <a:endParaRPr lang="ja-JP" altLang="en-US" sz="1000" dirty="0">
              <a:latin typeface="+mn-ea"/>
            </a:endParaRPr>
          </a:p>
        </p:txBody>
      </p:sp>
      <p:pic>
        <p:nvPicPr>
          <p:cNvPr id="47" name="図 4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134872" y="3971340"/>
            <a:ext cx="1569410" cy="882352"/>
          </a:xfrm>
          <a:prstGeom prst="rect">
            <a:avLst/>
          </a:prstGeom>
        </p:spPr>
      </p:pic>
      <p:pic>
        <p:nvPicPr>
          <p:cNvPr id="55" name="図 5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835197" y="3963197"/>
            <a:ext cx="1569410" cy="882352"/>
          </a:xfrm>
          <a:prstGeom prst="rect">
            <a:avLst/>
          </a:prstGeom>
        </p:spPr>
      </p:pic>
      <p:sp>
        <p:nvSpPr>
          <p:cNvPr id="68" name="正方形/長方形 67"/>
          <p:cNvSpPr/>
          <p:nvPr/>
        </p:nvSpPr>
        <p:spPr>
          <a:xfrm>
            <a:off x="538095" y="5062206"/>
            <a:ext cx="1582484" cy="461665"/>
          </a:xfrm>
          <a:prstGeom prst="rect">
            <a:avLst/>
          </a:prstGeom>
        </p:spPr>
        <p:txBody>
          <a:bodyPr wrap="none">
            <a:spAutoFit/>
          </a:bodyPr>
          <a:lstStyle/>
          <a:p>
            <a:r>
              <a:rPr lang="ja-JP" altLang="en-US" sz="1400" dirty="0" smtClean="0">
                <a:latin typeface="+mn-ea"/>
              </a:rPr>
              <a:t>マップ</a:t>
            </a:r>
            <a:r>
              <a:rPr lang="ja-JP" altLang="en-US" sz="1400" dirty="0">
                <a:latin typeface="+mn-ea"/>
              </a:rPr>
              <a:t>：</a:t>
            </a:r>
            <a:r>
              <a:rPr lang="ja-JP" altLang="en-US" sz="1400" dirty="0" smtClean="0">
                <a:latin typeface="+mn-ea"/>
              </a:rPr>
              <a:t>運転中</a:t>
            </a:r>
            <a:r>
              <a:rPr lang="en-US" altLang="ja-JP" sz="1000" dirty="0" smtClean="0">
                <a:latin typeface="+mn-ea"/>
              </a:rPr>
              <a:t/>
            </a:r>
            <a:br>
              <a:rPr lang="en-US" altLang="ja-JP" sz="1000" dirty="0" smtClean="0">
                <a:latin typeface="+mn-ea"/>
              </a:rPr>
            </a:br>
            <a:r>
              <a:rPr lang="en-US" altLang="ja-JP" sz="1000" dirty="0" smtClean="0">
                <a:latin typeface="+mn-ea"/>
              </a:rPr>
              <a:t>(</a:t>
            </a:r>
            <a:r>
              <a:rPr lang="ja-JP" altLang="en-US" sz="1000" dirty="0" smtClean="0">
                <a:latin typeface="+mn-ea"/>
              </a:rPr>
              <a:t>フィードバック</a:t>
            </a:r>
            <a:r>
              <a:rPr lang="en-US" altLang="ja-JP" sz="1000" dirty="0">
                <a:latin typeface="+mn-ea"/>
              </a:rPr>
              <a:t>@</a:t>
            </a:r>
            <a:r>
              <a:rPr lang="ja-JP" altLang="en-US" sz="1000" dirty="0" smtClean="0">
                <a:latin typeface="+mn-ea"/>
              </a:rPr>
              <a:t>喜び</a:t>
            </a:r>
            <a:r>
              <a:rPr lang="en-US" altLang="ja-JP" sz="1000" dirty="0" smtClean="0">
                <a:latin typeface="+mn-ea"/>
              </a:rPr>
              <a:t>)</a:t>
            </a:r>
            <a:endParaRPr lang="ja-JP" altLang="en-US" sz="1000" dirty="0">
              <a:latin typeface="+mn-ea"/>
            </a:endParaRPr>
          </a:p>
        </p:txBody>
      </p:sp>
      <p:sp>
        <p:nvSpPr>
          <p:cNvPr id="69" name="正方形/長方形 68"/>
          <p:cNvSpPr/>
          <p:nvPr/>
        </p:nvSpPr>
        <p:spPr>
          <a:xfrm>
            <a:off x="2189558" y="5036202"/>
            <a:ext cx="1582484" cy="461665"/>
          </a:xfrm>
          <a:prstGeom prst="rect">
            <a:avLst/>
          </a:prstGeom>
        </p:spPr>
        <p:txBody>
          <a:bodyPr wrap="none">
            <a:spAutoFit/>
          </a:bodyPr>
          <a:lstStyle/>
          <a:p>
            <a:r>
              <a:rPr lang="ja-JP" altLang="en-US" sz="1400" dirty="0" smtClean="0">
                <a:latin typeface="+mn-ea"/>
              </a:rPr>
              <a:t>マップ：運転中</a:t>
            </a:r>
            <a:r>
              <a:rPr lang="en-US" altLang="ja-JP" sz="1000" dirty="0" smtClean="0">
                <a:latin typeface="+mn-ea"/>
              </a:rPr>
              <a:t/>
            </a:r>
            <a:br>
              <a:rPr lang="en-US" altLang="ja-JP" sz="1000" dirty="0" smtClean="0">
                <a:latin typeface="+mn-ea"/>
              </a:rPr>
            </a:br>
            <a:r>
              <a:rPr lang="en-US" altLang="ja-JP" sz="1000" dirty="0" smtClean="0">
                <a:latin typeface="+mn-ea"/>
              </a:rPr>
              <a:t>(</a:t>
            </a:r>
            <a:r>
              <a:rPr lang="ja-JP" altLang="en-US" sz="1000" dirty="0" smtClean="0">
                <a:latin typeface="+mn-ea"/>
              </a:rPr>
              <a:t>フィードバック</a:t>
            </a:r>
            <a:r>
              <a:rPr lang="en-US" altLang="ja-JP" sz="1000" dirty="0" smtClean="0">
                <a:latin typeface="+mn-ea"/>
              </a:rPr>
              <a:t>@</a:t>
            </a:r>
            <a:r>
              <a:rPr lang="ja-JP" altLang="en-US" sz="1000" dirty="0" smtClean="0">
                <a:latin typeface="+mn-ea"/>
              </a:rPr>
              <a:t>焦り</a:t>
            </a:r>
            <a:r>
              <a:rPr lang="en-US" altLang="ja-JP" sz="1000" dirty="0" smtClean="0">
                <a:latin typeface="+mn-ea"/>
              </a:rPr>
              <a:t>)</a:t>
            </a:r>
            <a:endParaRPr lang="ja-JP" altLang="en-US" sz="1000" dirty="0">
              <a:latin typeface="+mn-ea"/>
            </a:endParaRPr>
          </a:p>
        </p:txBody>
      </p:sp>
      <p:sp>
        <p:nvSpPr>
          <p:cNvPr id="79" name="正方形/長方形 78"/>
          <p:cNvSpPr/>
          <p:nvPr/>
        </p:nvSpPr>
        <p:spPr>
          <a:xfrm>
            <a:off x="5881251" y="3554208"/>
            <a:ext cx="809837" cy="461665"/>
          </a:xfrm>
          <a:prstGeom prst="rect">
            <a:avLst/>
          </a:prstGeom>
        </p:spPr>
        <p:txBody>
          <a:bodyPr wrap="none">
            <a:spAutoFit/>
          </a:bodyPr>
          <a:lstStyle/>
          <a:p>
            <a:r>
              <a:rPr lang="ja-JP" altLang="en-US" sz="1400" dirty="0" smtClean="0">
                <a:latin typeface="+mn-ea"/>
              </a:rPr>
              <a:t>マップ</a:t>
            </a:r>
            <a:r>
              <a:rPr lang="en-US" altLang="ja-JP" sz="1000" dirty="0" smtClean="0">
                <a:latin typeface="+mn-ea"/>
              </a:rPr>
              <a:t/>
            </a:r>
            <a:br>
              <a:rPr lang="en-US" altLang="ja-JP" sz="1000" dirty="0" smtClean="0">
                <a:latin typeface="+mn-ea"/>
              </a:rPr>
            </a:br>
            <a:r>
              <a:rPr lang="en-US" altLang="ja-JP" sz="1000" dirty="0" smtClean="0">
                <a:latin typeface="+mn-ea"/>
              </a:rPr>
              <a:t>(</a:t>
            </a:r>
            <a:r>
              <a:rPr lang="ja-JP" altLang="en-US" sz="1000" dirty="0" smtClean="0">
                <a:latin typeface="+mn-ea"/>
              </a:rPr>
              <a:t>メニュー</a:t>
            </a:r>
            <a:r>
              <a:rPr lang="en-US" altLang="ja-JP" sz="1000" dirty="0" smtClean="0">
                <a:latin typeface="+mn-ea"/>
              </a:rPr>
              <a:t>)</a:t>
            </a:r>
            <a:endParaRPr lang="ja-JP" altLang="en-US" sz="1000" dirty="0">
              <a:latin typeface="+mn-ea"/>
            </a:endParaRPr>
          </a:p>
        </p:txBody>
      </p:sp>
      <p:pic>
        <p:nvPicPr>
          <p:cNvPr id="57" name="図 56"/>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39102" y="5551013"/>
            <a:ext cx="1563620" cy="879096"/>
          </a:xfrm>
          <a:prstGeom prst="rect">
            <a:avLst/>
          </a:prstGeom>
        </p:spPr>
      </p:pic>
      <p:grpSp>
        <p:nvGrpSpPr>
          <p:cNvPr id="83" name="グループ化 82"/>
          <p:cNvGrpSpPr/>
          <p:nvPr/>
        </p:nvGrpSpPr>
        <p:grpSpPr>
          <a:xfrm>
            <a:off x="2147996" y="5513011"/>
            <a:ext cx="1560618" cy="906239"/>
            <a:chOff x="5987185" y="2916601"/>
            <a:chExt cx="2154492" cy="1211296"/>
          </a:xfrm>
        </p:grpSpPr>
        <p:pic>
          <p:nvPicPr>
            <p:cNvPr id="84" name="図 83"/>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987185" y="2916601"/>
              <a:ext cx="2154492" cy="1211296"/>
            </a:xfrm>
            <a:prstGeom prst="rect">
              <a:avLst/>
            </a:prstGeom>
          </p:spPr>
        </p:pic>
        <p:pic>
          <p:nvPicPr>
            <p:cNvPr id="85" name="図 84"/>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088981" y="2992845"/>
              <a:ext cx="305470" cy="303084"/>
            </a:xfrm>
            <a:prstGeom prst="rect">
              <a:avLst/>
            </a:prstGeom>
          </p:spPr>
        </p:pic>
      </p:grpSp>
      <p:pic>
        <p:nvPicPr>
          <p:cNvPr id="81" name="図 80"/>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86949" y="5558329"/>
            <a:ext cx="285164" cy="309070"/>
          </a:xfrm>
          <a:prstGeom prst="rect">
            <a:avLst/>
          </a:prstGeom>
        </p:spPr>
      </p:pic>
      <p:pic>
        <p:nvPicPr>
          <p:cNvPr id="87" name="図 86"/>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189558" y="5523871"/>
            <a:ext cx="288713" cy="312916"/>
          </a:xfrm>
          <a:prstGeom prst="rect">
            <a:avLst/>
          </a:prstGeom>
        </p:spPr>
      </p:pic>
      <p:pic>
        <p:nvPicPr>
          <p:cNvPr id="93" name="図 92"/>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3829135" y="5502773"/>
            <a:ext cx="1700430" cy="975575"/>
          </a:xfrm>
          <a:prstGeom prst="rect">
            <a:avLst/>
          </a:prstGeom>
        </p:spPr>
      </p:pic>
      <p:sp>
        <p:nvSpPr>
          <p:cNvPr id="94" name="正方形/長方形 93"/>
          <p:cNvSpPr/>
          <p:nvPr/>
        </p:nvSpPr>
        <p:spPr>
          <a:xfrm>
            <a:off x="3848745" y="5036202"/>
            <a:ext cx="1441420" cy="461665"/>
          </a:xfrm>
          <a:prstGeom prst="rect">
            <a:avLst/>
          </a:prstGeom>
        </p:spPr>
        <p:txBody>
          <a:bodyPr wrap="none">
            <a:spAutoFit/>
          </a:bodyPr>
          <a:lstStyle/>
          <a:p>
            <a:r>
              <a:rPr lang="ja-JP" altLang="en-US" sz="1400" dirty="0" smtClean="0">
                <a:latin typeface="+mn-ea"/>
              </a:rPr>
              <a:t>マップ：運転中</a:t>
            </a:r>
            <a:r>
              <a:rPr lang="en-US" altLang="ja-JP" sz="1400" dirty="0" smtClean="0">
                <a:latin typeface="+mn-ea"/>
              </a:rPr>
              <a:t/>
            </a:r>
            <a:br>
              <a:rPr lang="en-US" altLang="ja-JP" sz="1400" dirty="0" smtClean="0">
                <a:latin typeface="+mn-ea"/>
              </a:rPr>
            </a:br>
            <a:r>
              <a:rPr lang="en-US" altLang="ja-JP" sz="1000" dirty="0" smtClean="0">
                <a:latin typeface="+mn-ea"/>
              </a:rPr>
              <a:t>(</a:t>
            </a:r>
            <a:r>
              <a:rPr lang="ja-JP" altLang="en-US" sz="1000" dirty="0" smtClean="0">
                <a:latin typeface="+mn-ea"/>
              </a:rPr>
              <a:t>具体的なアドバイス</a:t>
            </a:r>
            <a:r>
              <a:rPr lang="en-US" altLang="ja-JP" sz="1000" dirty="0" smtClean="0">
                <a:latin typeface="+mn-ea"/>
              </a:rPr>
              <a:t>)</a:t>
            </a:r>
            <a:endParaRPr lang="ja-JP" altLang="en-US" sz="1000" dirty="0">
              <a:latin typeface="+mn-ea"/>
            </a:endParaRPr>
          </a:p>
        </p:txBody>
      </p:sp>
      <p:pic>
        <p:nvPicPr>
          <p:cNvPr id="95" name="図 9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656771" y="5531387"/>
            <a:ext cx="1598527" cy="898722"/>
          </a:xfrm>
          <a:prstGeom prst="rect">
            <a:avLst/>
          </a:prstGeom>
        </p:spPr>
      </p:pic>
      <p:sp>
        <p:nvSpPr>
          <p:cNvPr id="96" name="正方形/長方形 95"/>
          <p:cNvSpPr/>
          <p:nvPr/>
        </p:nvSpPr>
        <p:spPr>
          <a:xfrm>
            <a:off x="5634133" y="5010527"/>
            <a:ext cx="1441420" cy="461665"/>
          </a:xfrm>
          <a:prstGeom prst="rect">
            <a:avLst/>
          </a:prstGeom>
        </p:spPr>
        <p:txBody>
          <a:bodyPr wrap="none">
            <a:spAutoFit/>
          </a:bodyPr>
          <a:lstStyle/>
          <a:p>
            <a:r>
              <a:rPr lang="ja-JP" altLang="en-US" sz="1400" dirty="0" smtClean="0">
                <a:latin typeface="+mn-ea"/>
              </a:rPr>
              <a:t>マップ：運転中</a:t>
            </a:r>
            <a:r>
              <a:rPr lang="en-US" altLang="ja-JP" sz="1400" dirty="0" smtClean="0">
                <a:latin typeface="+mn-ea"/>
              </a:rPr>
              <a:t/>
            </a:r>
            <a:br>
              <a:rPr lang="en-US" altLang="ja-JP" sz="1400" dirty="0" smtClean="0">
                <a:latin typeface="+mn-ea"/>
              </a:rPr>
            </a:br>
            <a:r>
              <a:rPr lang="en-US" altLang="ja-JP" sz="1000" dirty="0" smtClean="0">
                <a:latin typeface="+mn-ea"/>
              </a:rPr>
              <a:t>(</a:t>
            </a:r>
            <a:r>
              <a:rPr lang="ja-JP" altLang="en-US" sz="1000" dirty="0" smtClean="0">
                <a:latin typeface="+mn-ea"/>
              </a:rPr>
              <a:t>試験中</a:t>
            </a:r>
            <a:r>
              <a:rPr lang="en-US" altLang="ja-JP" sz="1000" dirty="0" smtClean="0">
                <a:latin typeface="+mn-ea"/>
              </a:rPr>
              <a:t>)</a:t>
            </a:r>
            <a:endParaRPr lang="ja-JP" altLang="en-US" sz="1000" dirty="0">
              <a:latin typeface="+mn-ea"/>
            </a:endParaRPr>
          </a:p>
        </p:txBody>
      </p:sp>
      <p:pic>
        <p:nvPicPr>
          <p:cNvPr id="97" name="図 96"/>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322943" y="3909822"/>
            <a:ext cx="1739844" cy="998189"/>
          </a:xfrm>
          <a:prstGeom prst="rect">
            <a:avLst/>
          </a:prstGeom>
        </p:spPr>
      </p:pic>
      <p:sp>
        <p:nvSpPr>
          <p:cNvPr id="98" name="正方形/長方形 97"/>
          <p:cNvSpPr/>
          <p:nvPr/>
        </p:nvSpPr>
        <p:spPr>
          <a:xfrm>
            <a:off x="7651691" y="3638067"/>
            <a:ext cx="1082348" cy="307777"/>
          </a:xfrm>
          <a:prstGeom prst="rect">
            <a:avLst/>
          </a:prstGeom>
        </p:spPr>
        <p:txBody>
          <a:bodyPr wrap="none">
            <a:spAutoFit/>
          </a:bodyPr>
          <a:lstStyle/>
          <a:p>
            <a:r>
              <a:rPr lang="ja-JP" altLang="en-US" sz="1400" dirty="0" smtClean="0">
                <a:latin typeface="+mn-ea"/>
              </a:rPr>
              <a:t>カットイン</a:t>
            </a:r>
            <a:endParaRPr lang="ja-JP" altLang="en-US" sz="1000" dirty="0">
              <a:latin typeface="+mn-ea"/>
            </a:endParaRPr>
          </a:p>
        </p:txBody>
      </p:sp>
      <p:pic>
        <p:nvPicPr>
          <p:cNvPr id="101" name="図 100"/>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586276" y="2524886"/>
            <a:ext cx="1584956" cy="891093"/>
          </a:xfrm>
          <a:prstGeom prst="rect">
            <a:avLst/>
          </a:prstGeom>
        </p:spPr>
      </p:pic>
      <p:sp>
        <p:nvSpPr>
          <p:cNvPr id="102" name="正方形/長方形 101"/>
          <p:cNvSpPr/>
          <p:nvPr/>
        </p:nvSpPr>
        <p:spPr>
          <a:xfrm>
            <a:off x="5683560" y="2088662"/>
            <a:ext cx="1451038" cy="461665"/>
          </a:xfrm>
          <a:prstGeom prst="rect">
            <a:avLst/>
          </a:prstGeom>
        </p:spPr>
        <p:txBody>
          <a:bodyPr wrap="none">
            <a:spAutoFit/>
          </a:bodyPr>
          <a:lstStyle/>
          <a:p>
            <a:r>
              <a:rPr lang="ja-JP" altLang="en-US" sz="1400" dirty="0" smtClean="0">
                <a:latin typeface="+mn-ea"/>
              </a:rPr>
              <a:t>ステッカー</a:t>
            </a:r>
            <a:r>
              <a:rPr lang="en-US" altLang="ja-JP" sz="1400" dirty="0" smtClean="0">
                <a:latin typeface="+mn-ea"/>
              </a:rPr>
              <a:t>GET</a:t>
            </a:r>
            <a:br>
              <a:rPr lang="en-US" altLang="ja-JP" sz="1400" dirty="0" smtClean="0">
                <a:latin typeface="+mn-ea"/>
              </a:rPr>
            </a:br>
            <a:r>
              <a:rPr lang="en-US" altLang="ja-JP" sz="1000" dirty="0">
                <a:latin typeface="+mn-ea"/>
              </a:rPr>
              <a:t>(</a:t>
            </a:r>
            <a:r>
              <a:rPr lang="ja-JP" altLang="en-US" sz="1000" dirty="0" smtClean="0">
                <a:latin typeface="+mn-ea"/>
              </a:rPr>
              <a:t>初ドライブ</a:t>
            </a:r>
            <a:r>
              <a:rPr lang="en-US" altLang="ja-JP" sz="1000" dirty="0" smtClean="0">
                <a:latin typeface="+mn-ea"/>
              </a:rPr>
              <a:t>)</a:t>
            </a:r>
            <a:endParaRPr lang="ja-JP" altLang="en-US" sz="1000" dirty="0">
              <a:latin typeface="+mn-ea"/>
            </a:endParaRPr>
          </a:p>
        </p:txBody>
      </p:sp>
      <p:pic>
        <p:nvPicPr>
          <p:cNvPr id="89" name="図 88"/>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5573524" y="3952119"/>
            <a:ext cx="1656399" cy="931259"/>
          </a:xfrm>
          <a:prstGeom prst="rect">
            <a:avLst/>
          </a:prstGeom>
        </p:spPr>
      </p:pic>
      <p:grpSp>
        <p:nvGrpSpPr>
          <p:cNvPr id="105" name="グループ化 104"/>
          <p:cNvGrpSpPr/>
          <p:nvPr/>
        </p:nvGrpSpPr>
        <p:grpSpPr>
          <a:xfrm>
            <a:off x="7345573" y="5411841"/>
            <a:ext cx="1681774" cy="1007409"/>
            <a:chOff x="5716739" y="2931664"/>
            <a:chExt cx="2190161" cy="1256545"/>
          </a:xfrm>
        </p:grpSpPr>
        <p:grpSp>
          <p:nvGrpSpPr>
            <p:cNvPr id="106" name="グループ化 105"/>
            <p:cNvGrpSpPr/>
            <p:nvPr/>
          </p:nvGrpSpPr>
          <p:grpSpPr>
            <a:xfrm>
              <a:off x="5716739" y="2931664"/>
              <a:ext cx="2190161" cy="1256545"/>
              <a:chOff x="47744" y="2857379"/>
              <a:chExt cx="2190161" cy="1256545"/>
            </a:xfrm>
          </p:grpSpPr>
          <p:pic>
            <p:nvPicPr>
              <p:cNvPr id="110" name="図 109"/>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7744" y="2857379"/>
                <a:ext cx="2190161" cy="1256545"/>
              </a:xfrm>
              <a:prstGeom prst="rect">
                <a:avLst/>
              </a:prstGeom>
            </p:spPr>
          </p:pic>
          <p:sp>
            <p:nvSpPr>
              <p:cNvPr id="111" name="正方形/長方形 110"/>
              <p:cNvSpPr/>
              <p:nvPr/>
            </p:nvSpPr>
            <p:spPr>
              <a:xfrm>
                <a:off x="190926" y="2964812"/>
                <a:ext cx="1859333" cy="141806"/>
              </a:xfrm>
              <a:prstGeom prst="rect">
                <a:avLst/>
              </a:prstGeom>
              <a:solidFill>
                <a:srgbClr val="A0E346"/>
              </a:solidFill>
            </p:spPr>
            <p:txBody>
              <a:bodyPr wrap="square">
                <a:noAutofit/>
              </a:bodyPr>
              <a:lstStyle/>
              <a:p>
                <a:endParaRPr lang="ja-JP" altLang="en-US" sz="1200" dirty="0">
                  <a:latin typeface="+mn-ea"/>
                </a:endParaRPr>
              </a:p>
            </p:txBody>
          </p:sp>
        </p:grpSp>
        <p:pic>
          <p:nvPicPr>
            <p:cNvPr id="107" name="図 106"/>
            <p:cNvPicPr>
              <a:picLocks noChangeAspect="1"/>
            </p:cNvPicPr>
            <p:nvPr/>
          </p:nvPicPr>
          <p:blipFill>
            <a:blip r:embed="rId29"/>
            <a:stretch>
              <a:fillRect/>
            </a:stretch>
          </p:blipFill>
          <p:spPr>
            <a:xfrm>
              <a:off x="6463297" y="3233015"/>
              <a:ext cx="1268078" cy="585267"/>
            </a:xfrm>
            <a:prstGeom prst="rect">
              <a:avLst/>
            </a:prstGeom>
          </p:spPr>
        </p:pic>
        <p:sp>
          <p:nvSpPr>
            <p:cNvPr id="108" name="正方形/長方形 107"/>
            <p:cNvSpPr/>
            <p:nvPr/>
          </p:nvSpPr>
          <p:spPr>
            <a:xfrm>
              <a:off x="7229640" y="3920079"/>
              <a:ext cx="346089" cy="230335"/>
            </a:xfrm>
            <a:prstGeom prst="rect">
              <a:avLst/>
            </a:prstGeom>
            <a:solidFill>
              <a:srgbClr val="EDEDED"/>
            </a:solidFill>
          </p:spPr>
          <p:txBody>
            <a:bodyPr wrap="square">
              <a:spAutoFit/>
            </a:bodyPr>
            <a:lstStyle/>
            <a:p>
              <a:endParaRPr lang="ja-JP" altLang="en-US" sz="600" dirty="0">
                <a:latin typeface="+mn-ea"/>
              </a:endParaRPr>
            </a:p>
          </p:txBody>
        </p:sp>
        <p:sp>
          <p:nvSpPr>
            <p:cNvPr id="109" name="正方形/長方形 108"/>
            <p:cNvSpPr/>
            <p:nvPr/>
          </p:nvSpPr>
          <p:spPr>
            <a:xfrm>
              <a:off x="7151115" y="3920079"/>
              <a:ext cx="490998" cy="211140"/>
            </a:xfrm>
            <a:prstGeom prst="rect">
              <a:avLst/>
            </a:prstGeom>
          </p:spPr>
          <p:txBody>
            <a:bodyPr wrap="none">
              <a:spAutoFit/>
            </a:bodyPr>
            <a:lstStyle/>
            <a:p>
              <a:r>
                <a:rPr lang="ja-JP" altLang="en-US" sz="500" dirty="0">
                  <a:latin typeface="+mn-ea"/>
                </a:rPr>
                <a:t>キャラ</a:t>
              </a:r>
            </a:p>
          </p:txBody>
        </p:sp>
      </p:grpSp>
      <p:sp>
        <p:nvSpPr>
          <p:cNvPr id="112" name="正方形/長方形 111"/>
          <p:cNvSpPr/>
          <p:nvPr/>
        </p:nvSpPr>
        <p:spPr>
          <a:xfrm>
            <a:off x="7269141" y="5057299"/>
            <a:ext cx="1800493" cy="307777"/>
          </a:xfrm>
          <a:prstGeom prst="rect">
            <a:avLst/>
          </a:prstGeom>
        </p:spPr>
        <p:txBody>
          <a:bodyPr wrap="none">
            <a:spAutoFit/>
          </a:bodyPr>
          <a:lstStyle/>
          <a:p>
            <a:r>
              <a:rPr lang="ja-JP" altLang="en-US" sz="1400" dirty="0" smtClean="0">
                <a:latin typeface="+mn-ea"/>
              </a:rPr>
              <a:t>トレーナー変更推奨</a:t>
            </a:r>
            <a:endParaRPr lang="ja-JP" altLang="en-US" sz="1000" dirty="0">
              <a:latin typeface="+mn-ea"/>
            </a:endParaRPr>
          </a:p>
        </p:txBody>
      </p:sp>
      <p:sp>
        <p:nvSpPr>
          <p:cNvPr id="64"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画面イメージ作成</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9147355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49</a:t>
            </a:fld>
            <a:endParaRPr lang="ja-JP" altLang="en-US" sz="800">
              <a:latin typeface="+mn-ea"/>
            </a:endParaRPr>
          </a:p>
        </p:txBody>
      </p:sp>
      <p:sp>
        <p:nvSpPr>
          <p:cNvPr id="6" name="正方形/長方形 5"/>
          <p:cNvSpPr/>
          <p:nvPr/>
        </p:nvSpPr>
        <p:spPr>
          <a:xfrm>
            <a:off x="763608" y="864414"/>
            <a:ext cx="902811" cy="307777"/>
          </a:xfrm>
          <a:prstGeom prst="rect">
            <a:avLst/>
          </a:prstGeom>
        </p:spPr>
        <p:txBody>
          <a:bodyPr wrap="none">
            <a:spAutoFit/>
          </a:bodyPr>
          <a:lstStyle/>
          <a:p>
            <a:r>
              <a:rPr lang="ja-JP" altLang="en-US" sz="1400" dirty="0" smtClean="0">
                <a:latin typeface="+mn-ea"/>
              </a:rPr>
              <a:t>達成目標</a:t>
            </a:r>
            <a:endParaRPr lang="ja-JP" altLang="en-US" sz="1400" dirty="0">
              <a:latin typeface="+mn-ea"/>
            </a:endParaRPr>
          </a:p>
        </p:txBody>
      </p:sp>
      <p:sp>
        <p:nvSpPr>
          <p:cNvPr id="14" name="正方形/長方形 13"/>
          <p:cNvSpPr/>
          <p:nvPr/>
        </p:nvSpPr>
        <p:spPr>
          <a:xfrm>
            <a:off x="4028281" y="872212"/>
            <a:ext cx="1261884" cy="307777"/>
          </a:xfrm>
          <a:prstGeom prst="rect">
            <a:avLst/>
          </a:prstGeom>
        </p:spPr>
        <p:txBody>
          <a:bodyPr wrap="none">
            <a:spAutoFit/>
          </a:bodyPr>
          <a:lstStyle/>
          <a:p>
            <a:r>
              <a:rPr lang="ja-JP" altLang="en-US" sz="1400" dirty="0" smtClean="0">
                <a:latin typeface="+mn-ea"/>
              </a:rPr>
              <a:t>ステージ変更</a:t>
            </a:r>
            <a:endParaRPr lang="ja-JP" altLang="en-US" sz="1400" dirty="0">
              <a:latin typeface="+mn-ea"/>
            </a:endParaRPr>
          </a:p>
        </p:txBody>
      </p:sp>
      <p:sp>
        <p:nvSpPr>
          <p:cNvPr id="15" name="正方形/長方形 14"/>
          <p:cNvSpPr/>
          <p:nvPr/>
        </p:nvSpPr>
        <p:spPr>
          <a:xfrm>
            <a:off x="5803506" y="864415"/>
            <a:ext cx="1082348" cy="307777"/>
          </a:xfrm>
          <a:prstGeom prst="rect">
            <a:avLst/>
          </a:prstGeom>
        </p:spPr>
        <p:txBody>
          <a:bodyPr wrap="none">
            <a:spAutoFit/>
          </a:bodyPr>
          <a:lstStyle/>
          <a:p>
            <a:r>
              <a:rPr lang="ja-JP" altLang="en-US" sz="1400" dirty="0" smtClean="0">
                <a:latin typeface="+mn-ea"/>
              </a:rPr>
              <a:t>今回の評価</a:t>
            </a:r>
            <a:endParaRPr lang="ja-JP" altLang="en-US" sz="1400" dirty="0">
              <a:latin typeface="+mn-ea"/>
            </a:endParaRPr>
          </a:p>
        </p:txBody>
      </p:sp>
      <p:sp>
        <p:nvSpPr>
          <p:cNvPr id="17" name="正方形/長方形 16"/>
          <p:cNvSpPr/>
          <p:nvPr/>
        </p:nvSpPr>
        <p:spPr>
          <a:xfrm>
            <a:off x="538095" y="2318708"/>
            <a:ext cx="1261884" cy="307777"/>
          </a:xfrm>
          <a:prstGeom prst="rect">
            <a:avLst/>
          </a:prstGeom>
        </p:spPr>
        <p:txBody>
          <a:bodyPr wrap="none">
            <a:spAutoFit/>
          </a:bodyPr>
          <a:lstStyle/>
          <a:p>
            <a:r>
              <a:rPr lang="ja-JP" altLang="en-US" sz="1400" dirty="0" smtClean="0">
                <a:latin typeface="+mn-ea"/>
              </a:rPr>
              <a:t>次の目標まで</a:t>
            </a:r>
            <a:endParaRPr lang="ja-JP" altLang="en-US" sz="1400" dirty="0">
              <a:latin typeface="+mn-ea"/>
            </a:endParaRPr>
          </a:p>
        </p:txBody>
      </p:sp>
      <p:sp>
        <p:nvSpPr>
          <p:cNvPr id="20" name="正方形/長方形 19"/>
          <p:cNvSpPr/>
          <p:nvPr/>
        </p:nvSpPr>
        <p:spPr>
          <a:xfrm>
            <a:off x="2151718" y="874934"/>
            <a:ext cx="1418978" cy="307777"/>
          </a:xfrm>
          <a:prstGeom prst="rect">
            <a:avLst/>
          </a:prstGeom>
        </p:spPr>
        <p:txBody>
          <a:bodyPr wrap="none">
            <a:spAutoFit/>
          </a:bodyPr>
          <a:lstStyle/>
          <a:p>
            <a:r>
              <a:rPr lang="ja-JP" altLang="en-US" sz="1400" dirty="0" smtClean="0">
                <a:latin typeface="+mn-ea"/>
              </a:rPr>
              <a:t>達成目標</a:t>
            </a:r>
            <a:r>
              <a:rPr lang="en-US" altLang="ja-JP" sz="1400" dirty="0" smtClean="0">
                <a:latin typeface="+mn-ea"/>
              </a:rPr>
              <a:t>(</a:t>
            </a:r>
            <a:r>
              <a:rPr lang="ja-JP" altLang="en-US" sz="1400" dirty="0" smtClean="0">
                <a:latin typeface="+mn-ea"/>
              </a:rPr>
              <a:t>試験</a:t>
            </a:r>
            <a:r>
              <a:rPr lang="en-US" altLang="ja-JP" sz="1400" dirty="0" smtClean="0">
                <a:latin typeface="+mn-ea"/>
              </a:rPr>
              <a:t>)</a:t>
            </a:r>
            <a:endParaRPr lang="ja-JP" altLang="en-US" sz="1400" dirty="0">
              <a:latin typeface="+mn-ea"/>
            </a:endParaRPr>
          </a:p>
        </p:txBody>
      </p:sp>
      <p:sp>
        <p:nvSpPr>
          <p:cNvPr id="22" name="正方形/長方形 21"/>
          <p:cNvSpPr/>
          <p:nvPr/>
        </p:nvSpPr>
        <p:spPr>
          <a:xfrm>
            <a:off x="7322943" y="872212"/>
            <a:ext cx="1598515" cy="307777"/>
          </a:xfrm>
          <a:prstGeom prst="rect">
            <a:avLst/>
          </a:prstGeom>
        </p:spPr>
        <p:txBody>
          <a:bodyPr wrap="none">
            <a:spAutoFit/>
          </a:bodyPr>
          <a:lstStyle/>
          <a:p>
            <a:r>
              <a:rPr lang="ja-JP" altLang="en-US" sz="1400" dirty="0" smtClean="0">
                <a:latin typeface="+mn-ea"/>
              </a:rPr>
              <a:t>今回の評価</a:t>
            </a:r>
            <a:r>
              <a:rPr lang="en-US" altLang="ja-JP" sz="1400" dirty="0" smtClean="0">
                <a:latin typeface="+mn-ea"/>
              </a:rPr>
              <a:t>(</a:t>
            </a:r>
            <a:r>
              <a:rPr lang="ja-JP" altLang="en-US" sz="1400" dirty="0" smtClean="0">
                <a:latin typeface="+mn-ea"/>
              </a:rPr>
              <a:t>試験</a:t>
            </a:r>
            <a:r>
              <a:rPr lang="en-US" altLang="ja-JP" sz="1400" dirty="0" smtClean="0">
                <a:latin typeface="+mn-ea"/>
              </a:rPr>
              <a:t>)</a:t>
            </a:r>
            <a:endParaRPr lang="ja-JP" altLang="en-US" sz="1400" dirty="0">
              <a:latin typeface="+mn-ea"/>
            </a:endParaRPr>
          </a:p>
        </p:txBody>
      </p:sp>
      <p:sp>
        <p:nvSpPr>
          <p:cNvPr id="26" name="正方形/長方形 25"/>
          <p:cNvSpPr/>
          <p:nvPr/>
        </p:nvSpPr>
        <p:spPr>
          <a:xfrm>
            <a:off x="2195989" y="2316340"/>
            <a:ext cx="1441420" cy="307777"/>
          </a:xfrm>
          <a:prstGeom prst="rect">
            <a:avLst/>
          </a:prstGeom>
        </p:spPr>
        <p:txBody>
          <a:bodyPr wrap="none">
            <a:spAutoFit/>
          </a:bodyPr>
          <a:lstStyle/>
          <a:p>
            <a:r>
              <a:rPr lang="ja-JP" altLang="en-US" sz="1400" dirty="0" smtClean="0">
                <a:latin typeface="+mn-ea"/>
              </a:rPr>
              <a:t>ステッカー一覧</a:t>
            </a:r>
            <a:endParaRPr lang="ja-JP" altLang="en-US" sz="1400" dirty="0">
              <a:latin typeface="+mn-ea"/>
            </a:endParaRPr>
          </a:p>
        </p:txBody>
      </p:sp>
      <p:sp>
        <p:nvSpPr>
          <p:cNvPr id="49" name="正方形/長方形 48"/>
          <p:cNvSpPr/>
          <p:nvPr/>
        </p:nvSpPr>
        <p:spPr>
          <a:xfrm>
            <a:off x="404512" y="5110711"/>
            <a:ext cx="1705532" cy="307777"/>
          </a:xfrm>
          <a:prstGeom prst="rect">
            <a:avLst/>
          </a:prstGeom>
        </p:spPr>
        <p:txBody>
          <a:bodyPr wrap="none">
            <a:spAutoFit/>
          </a:bodyPr>
          <a:lstStyle/>
          <a:p>
            <a:r>
              <a:rPr lang="ja-JP" altLang="en-US" sz="1400" dirty="0" smtClean="0">
                <a:latin typeface="+mn-ea"/>
              </a:rPr>
              <a:t>免許証</a:t>
            </a:r>
            <a:r>
              <a:rPr lang="en-US" altLang="ja-JP" sz="1400" dirty="0" smtClean="0">
                <a:latin typeface="+mn-ea"/>
              </a:rPr>
              <a:t>GET(7</a:t>
            </a:r>
            <a:r>
              <a:rPr lang="ja-JP" altLang="en-US" sz="1400" dirty="0">
                <a:latin typeface="+mn-ea"/>
              </a:rPr>
              <a:t>種類</a:t>
            </a:r>
            <a:r>
              <a:rPr lang="en-US" altLang="ja-JP" sz="1400" dirty="0" smtClean="0">
                <a:latin typeface="+mn-ea"/>
              </a:rPr>
              <a:t>)</a:t>
            </a:r>
            <a:endParaRPr lang="ja-JP" altLang="en-US" sz="1000" dirty="0">
              <a:latin typeface="+mn-ea"/>
            </a:endParaRPr>
          </a:p>
        </p:txBody>
      </p:sp>
      <p:pic>
        <p:nvPicPr>
          <p:cNvPr id="7" name="図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22943" y="1181098"/>
            <a:ext cx="1517752" cy="853309"/>
          </a:xfrm>
          <a:prstGeom prst="rect">
            <a:avLst/>
          </a:prstGeom>
        </p:spPr>
      </p:pic>
      <p:pic>
        <p:nvPicPr>
          <p:cNvPr id="29" name="図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35197" y="1173846"/>
            <a:ext cx="1538216" cy="864814"/>
          </a:xfrm>
          <a:prstGeom prst="rect">
            <a:avLst/>
          </a:prstGeom>
        </p:spPr>
      </p:pic>
      <p:pic>
        <p:nvPicPr>
          <p:cNvPr id="30" name="図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50862" y="4016868"/>
            <a:ext cx="1577150" cy="886703"/>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80067" y="2569070"/>
            <a:ext cx="1572031" cy="883825"/>
          </a:xfrm>
          <a:prstGeom prst="rect">
            <a:avLst/>
          </a:prstGeom>
        </p:spPr>
      </p:pic>
      <p:pic>
        <p:nvPicPr>
          <p:cNvPr id="32" name="図 3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32167" y="2595375"/>
            <a:ext cx="1529965" cy="860175"/>
          </a:xfrm>
          <a:prstGeom prst="rect">
            <a:avLst/>
          </a:prstGeom>
        </p:spPr>
      </p:pic>
      <p:pic>
        <p:nvPicPr>
          <p:cNvPr id="33" name="図 3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96264" y="2564922"/>
            <a:ext cx="1577149" cy="886703"/>
          </a:xfrm>
          <a:prstGeom prst="rect">
            <a:avLst/>
          </a:prstGeom>
        </p:spPr>
      </p:pic>
      <p:pic>
        <p:nvPicPr>
          <p:cNvPr id="65" name="図 6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32167" y="1179989"/>
            <a:ext cx="1549516" cy="871167"/>
          </a:xfrm>
          <a:prstGeom prst="rect">
            <a:avLst/>
          </a:prstGeom>
        </p:spPr>
      </p:pic>
      <p:pic>
        <p:nvPicPr>
          <p:cNvPr id="35" name="図 3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86276" y="1182121"/>
            <a:ext cx="1512907" cy="867989"/>
          </a:xfrm>
          <a:prstGeom prst="rect">
            <a:avLst/>
          </a:prstGeom>
        </p:spPr>
      </p:pic>
      <p:pic>
        <p:nvPicPr>
          <p:cNvPr id="58" name="図 5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20449" y="2568499"/>
            <a:ext cx="1546133" cy="887051"/>
          </a:xfrm>
          <a:prstGeom prst="rect">
            <a:avLst/>
          </a:prstGeom>
        </p:spPr>
      </p:pic>
      <p:pic>
        <p:nvPicPr>
          <p:cNvPr id="59" name="図 5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349296" y="5892666"/>
            <a:ext cx="885785" cy="498005"/>
          </a:xfrm>
          <a:prstGeom prst="rect">
            <a:avLst/>
          </a:prstGeom>
        </p:spPr>
      </p:pic>
      <p:pic>
        <p:nvPicPr>
          <p:cNvPr id="60" name="図 5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295019" y="5391670"/>
            <a:ext cx="909148" cy="511141"/>
          </a:xfrm>
          <a:prstGeom prst="rect">
            <a:avLst/>
          </a:prstGeom>
        </p:spPr>
      </p:pic>
      <p:pic>
        <p:nvPicPr>
          <p:cNvPr id="61" name="図 6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399351" y="5896243"/>
            <a:ext cx="885785" cy="498005"/>
          </a:xfrm>
          <a:prstGeom prst="rect">
            <a:avLst/>
          </a:prstGeom>
        </p:spPr>
      </p:pic>
      <p:pic>
        <p:nvPicPr>
          <p:cNvPr id="62" name="図 6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62713" y="5896244"/>
            <a:ext cx="885785" cy="498005"/>
          </a:xfrm>
          <a:prstGeom prst="rect">
            <a:avLst/>
          </a:prstGeom>
        </p:spPr>
      </p:pic>
      <p:pic>
        <p:nvPicPr>
          <p:cNvPr id="63" name="図 62"/>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62714" y="5398240"/>
            <a:ext cx="885785" cy="498005"/>
          </a:xfrm>
          <a:prstGeom prst="rect">
            <a:avLst/>
          </a:prstGeom>
        </p:spPr>
      </p:pic>
      <p:pic>
        <p:nvPicPr>
          <p:cNvPr id="64" name="図 6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399351" y="5398239"/>
            <a:ext cx="885785" cy="498005"/>
          </a:xfrm>
          <a:prstGeom prst="rect">
            <a:avLst/>
          </a:prstGeom>
        </p:spPr>
      </p:pic>
      <p:pic>
        <p:nvPicPr>
          <p:cNvPr id="90" name="図 89"/>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349297" y="5398248"/>
            <a:ext cx="885785" cy="498005"/>
          </a:xfrm>
          <a:prstGeom prst="rect">
            <a:avLst/>
          </a:prstGeom>
        </p:spPr>
      </p:pic>
      <p:pic>
        <p:nvPicPr>
          <p:cNvPr id="91" name="図 90"/>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20449" y="1169479"/>
            <a:ext cx="1538419" cy="864928"/>
          </a:xfrm>
          <a:prstGeom prst="rect">
            <a:avLst/>
          </a:prstGeom>
        </p:spPr>
      </p:pic>
      <p:sp>
        <p:nvSpPr>
          <p:cNvPr id="92" name="正方形/長方形 91"/>
          <p:cNvSpPr/>
          <p:nvPr/>
        </p:nvSpPr>
        <p:spPr>
          <a:xfrm>
            <a:off x="3851290" y="2177308"/>
            <a:ext cx="1441420" cy="461665"/>
          </a:xfrm>
          <a:prstGeom prst="rect">
            <a:avLst/>
          </a:prstGeom>
        </p:spPr>
        <p:txBody>
          <a:bodyPr wrap="none">
            <a:spAutoFit/>
          </a:bodyPr>
          <a:lstStyle/>
          <a:p>
            <a:r>
              <a:rPr lang="ja-JP" altLang="en-US" sz="1400" dirty="0" smtClean="0">
                <a:latin typeface="+mn-ea"/>
              </a:rPr>
              <a:t>ステッカー詳細</a:t>
            </a:r>
            <a:r>
              <a:rPr lang="en-US" altLang="ja-JP" sz="1400" dirty="0" smtClean="0">
                <a:latin typeface="+mn-ea"/>
              </a:rPr>
              <a:t/>
            </a:r>
            <a:br>
              <a:rPr lang="en-US" altLang="ja-JP" sz="1400" dirty="0" smtClean="0">
                <a:latin typeface="+mn-ea"/>
              </a:rPr>
            </a:br>
            <a:r>
              <a:rPr lang="en-US" altLang="ja-JP" sz="1000" dirty="0" smtClean="0">
                <a:latin typeface="+mn-ea"/>
              </a:rPr>
              <a:t>(</a:t>
            </a:r>
            <a:r>
              <a:rPr lang="ja-JP" altLang="en-US" sz="1000" dirty="0" smtClean="0">
                <a:latin typeface="+mn-ea"/>
              </a:rPr>
              <a:t>入手済</a:t>
            </a:r>
            <a:r>
              <a:rPr lang="en-US" altLang="ja-JP" sz="1000" dirty="0" smtClean="0">
                <a:latin typeface="+mn-ea"/>
              </a:rPr>
              <a:t>)</a:t>
            </a:r>
            <a:endParaRPr lang="ja-JP" altLang="en-US" sz="1000" dirty="0">
              <a:latin typeface="+mn-ea"/>
            </a:endParaRPr>
          </a:p>
        </p:txBody>
      </p:sp>
      <p:sp>
        <p:nvSpPr>
          <p:cNvPr id="93" name="正方形/長方形 92"/>
          <p:cNvSpPr/>
          <p:nvPr/>
        </p:nvSpPr>
        <p:spPr>
          <a:xfrm>
            <a:off x="5622019" y="2177308"/>
            <a:ext cx="1441420" cy="461665"/>
          </a:xfrm>
          <a:prstGeom prst="rect">
            <a:avLst/>
          </a:prstGeom>
        </p:spPr>
        <p:txBody>
          <a:bodyPr wrap="none">
            <a:spAutoFit/>
          </a:bodyPr>
          <a:lstStyle/>
          <a:p>
            <a:r>
              <a:rPr lang="ja-JP" altLang="en-US" sz="1400" dirty="0" smtClean="0">
                <a:latin typeface="+mn-ea"/>
              </a:rPr>
              <a:t>ステッカー詳細</a:t>
            </a:r>
            <a:r>
              <a:rPr lang="en-US" altLang="ja-JP" sz="1400" dirty="0" smtClean="0">
                <a:latin typeface="+mn-ea"/>
              </a:rPr>
              <a:t/>
            </a:r>
            <a:br>
              <a:rPr lang="en-US" altLang="ja-JP" sz="1400" dirty="0" smtClean="0">
                <a:latin typeface="+mn-ea"/>
              </a:rPr>
            </a:br>
            <a:r>
              <a:rPr lang="en-US" altLang="ja-JP" sz="1000" dirty="0" smtClean="0">
                <a:latin typeface="+mn-ea"/>
              </a:rPr>
              <a:t>(</a:t>
            </a:r>
            <a:r>
              <a:rPr lang="ja-JP" altLang="en-US" sz="1000" dirty="0" smtClean="0">
                <a:latin typeface="+mn-ea"/>
              </a:rPr>
              <a:t>未入手</a:t>
            </a:r>
            <a:r>
              <a:rPr lang="en-US" altLang="ja-JP" sz="1000" dirty="0" smtClean="0">
                <a:latin typeface="+mn-ea"/>
              </a:rPr>
              <a:t>)</a:t>
            </a:r>
            <a:endParaRPr lang="ja-JP" altLang="en-US" sz="1000" dirty="0">
              <a:latin typeface="+mn-ea"/>
            </a:endParaRPr>
          </a:p>
        </p:txBody>
      </p:sp>
      <p:sp>
        <p:nvSpPr>
          <p:cNvPr id="94" name="正方形/長方形 93"/>
          <p:cNvSpPr/>
          <p:nvPr/>
        </p:nvSpPr>
        <p:spPr>
          <a:xfrm>
            <a:off x="5776079" y="3642519"/>
            <a:ext cx="1082348" cy="307777"/>
          </a:xfrm>
          <a:prstGeom prst="rect">
            <a:avLst/>
          </a:prstGeom>
        </p:spPr>
        <p:txBody>
          <a:bodyPr wrap="none">
            <a:spAutoFit/>
          </a:bodyPr>
          <a:lstStyle/>
          <a:p>
            <a:r>
              <a:rPr lang="ja-JP" altLang="en-US" sz="1400" dirty="0" smtClean="0">
                <a:latin typeface="+mn-ea"/>
              </a:rPr>
              <a:t>私の免許証</a:t>
            </a:r>
            <a:endParaRPr lang="ja-JP" altLang="en-US" sz="1000" dirty="0">
              <a:latin typeface="+mn-ea"/>
            </a:endParaRPr>
          </a:p>
        </p:txBody>
      </p:sp>
      <p:sp>
        <p:nvSpPr>
          <p:cNvPr id="95" name="正方形/長方形 94"/>
          <p:cNvSpPr/>
          <p:nvPr/>
        </p:nvSpPr>
        <p:spPr>
          <a:xfrm>
            <a:off x="4785532" y="5114063"/>
            <a:ext cx="1890261" cy="307777"/>
          </a:xfrm>
          <a:prstGeom prst="rect">
            <a:avLst/>
          </a:prstGeom>
        </p:spPr>
        <p:txBody>
          <a:bodyPr wrap="none">
            <a:spAutoFit/>
          </a:bodyPr>
          <a:lstStyle/>
          <a:p>
            <a:r>
              <a:rPr lang="ja-JP" altLang="en-US" sz="1400" dirty="0" smtClean="0">
                <a:latin typeface="+mn-ea"/>
              </a:rPr>
              <a:t>トレーナー別</a:t>
            </a:r>
            <a:r>
              <a:rPr lang="en-US" altLang="ja-JP" sz="1400" dirty="0" smtClean="0">
                <a:latin typeface="+mn-ea"/>
              </a:rPr>
              <a:t>(8</a:t>
            </a:r>
            <a:r>
              <a:rPr lang="ja-JP" altLang="en-US" sz="1400" dirty="0" smtClean="0">
                <a:latin typeface="+mn-ea"/>
              </a:rPr>
              <a:t>種類</a:t>
            </a:r>
            <a:r>
              <a:rPr lang="en-US" altLang="ja-JP" sz="1400" dirty="0" smtClean="0">
                <a:latin typeface="+mn-ea"/>
              </a:rPr>
              <a:t>)</a:t>
            </a:r>
            <a:endParaRPr lang="ja-JP" altLang="en-US" sz="1000" dirty="0">
              <a:latin typeface="+mn-ea"/>
            </a:endParaRPr>
          </a:p>
        </p:txBody>
      </p:sp>
      <p:pic>
        <p:nvPicPr>
          <p:cNvPr id="96" name="図 95"/>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917604" y="5373348"/>
            <a:ext cx="883353" cy="506799"/>
          </a:xfrm>
          <a:prstGeom prst="rect">
            <a:avLst/>
          </a:prstGeom>
        </p:spPr>
      </p:pic>
      <p:pic>
        <p:nvPicPr>
          <p:cNvPr id="97" name="図 96"/>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916424" y="5876745"/>
            <a:ext cx="884533" cy="507477"/>
          </a:xfrm>
          <a:prstGeom prst="rect">
            <a:avLst/>
          </a:prstGeom>
        </p:spPr>
      </p:pic>
      <p:pic>
        <p:nvPicPr>
          <p:cNvPr id="98" name="図 9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845771" y="5369268"/>
            <a:ext cx="884533" cy="507477"/>
          </a:xfrm>
          <a:prstGeom prst="rect">
            <a:avLst/>
          </a:prstGeom>
        </p:spPr>
      </p:pic>
      <p:pic>
        <p:nvPicPr>
          <p:cNvPr id="99" name="図 98"/>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45770" y="5872000"/>
            <a:ext cx="884533" cy="507477"/>
          </a:xfrm>
          <a:prstGeom prst="rect">
            <a:avLst/>
          </a:prstGeom>
        </p:spPr>
      </p:pic>
      <p:pic>
        <p:nvPicPr>
          <p:cNvPr id="100" name="図 99"/>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764668" y="5365739"/>
            <a:ext cx="875790" cy="502460"/>
          </a:xfrm>
          <a:prstGeom prst="rect">
            <a:avLst/>
          </a:prstGeom>
        </p:spPr>
      </p:pic>
      <p:pic>
        <p:nvPicPr>
          <p:cNvPr id="101" name="図 100"/>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768321" y="5858083"/>
            <a:ext cx="884533" cy="507477"/>
          </a:xfrm>
          <a:prstGeom prst="rect">
            <a:avLst/>
          </a:prstGeom>
        </p:spPr>
      </p:pic>
      <p:pic>
        <p:nvPicPr>
          <p:cNvPr id="102" name="図 101"/>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7690871" y="5847842"/>
            <a:ext cx="884533" cy="507477"/>
          </a:xfrm>
          <a:prstGeom prst="rect">
            <a:avLst/>
          </a:prstGeom>
        </p:spPr>
      </p:pic>
      <p:pic>
        <p:nvPicPr>
          <p:cNvPr id="103" name="図 102"/>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684897" y="5363230"/>
            <a:ext cx="884533" cy="507477"/>
          </a:xfrm>
          <a:prstGeom prst="rect">
            <a:avLst/>
          </a:prstGeom>
        </p:spPr>
      </p:pic>
      <p:sp>
        <p:nvSpPr>
          <p:cNvPr id="109" name="正方形/長方形 108"/>
          <p:cNvSpPr/>
          <p:nvPr/>
        </p:nvSpPr>
        <p:spPr>
          <a:xfrm>
            <a:off x="538095" y="3656347"/>
            <a:ext cx="1261884" cy="461665"/>
          </a:xfrm>
          <a:prstGeom prst="rect">
            <a:avLst/>
          </a:prstGeom>
        </p:spPr>
        <p:txBody>
          <a:bodyPr wrap="none">
            <a:spAutoFit/>
          </a:bodyPr>
          <a:lstStyle/>
          <a:p>
            <a:r>
              <a:rPr lang="ja-JP" altLang="en-US" sz="1400" dirty="0" smtClean="0">
                <a:latin typeface="+mn-ea"/>
              </a:rPr>
              <a:t>私の運転記録</a:t>
            </a:r>
            <a:r>
              <a:rPr lang="en-US" altLang="ja-JP" sz="1400" dirty="0" smtClean="0">
                <a:latin typeface="+mn-ea"/>
              </a:rPr>
              <a:t/>
            </a:r>
            <a:br>
              <a:rPr lang="en-US" altLang="ja-JP" sz="1400" dirty="0" smtClean="0">
                <a:latin typeface="+mn-ea"/>
              </a:rPr>
            </a:br>
            <a:r>
              <a:rPr lang="en-US" altLang="ja-JP" sz="1000" dirty="0" smtClean="0">
                <a:latin typeface="+mn-ea"/>
              </a:rPr>
              <a:t>(</a:t>
            </a:r>
            <a:r>
              <a:rPr lang="ja-JP" altLang="en-US" sz="1000" dirty="0" smtClean="0">
                <a:latin typeface="+mn-ea"/>
              </a:rPr>
              <a:t>運転スコア</a:t>
            </a:r>
            <a:r>
              <a:rPr lang="ja-JP" altLang="en-US" sz="1000" dirty="0">
                <a:latin typeface="+mn-ea"/>
              </a:rPr>
              <a:t>：</a:t>
            </a:r>
            <a:r>
              <a:rPr lang="ja-JP" altLang="en-US" sz="1000" dirty="0" smtClean="0">
                <a:latin typeface="+mn-ea"/>
              </a:rPr>
              <a:t>週</a:t>
            </a:r>
            <a:r>
              <a:rPr lang="en-US" altLang="ja-JP" sz="1000" dirty="0" smtClean="0">
                <a:latin typeface="+mn-ea"/>
              </a:rPr>
              <a:t>)</a:t>
            </a:r>
            <a:endParaRPr lang="ja-JP" altLang="en-US" sz="1400" dirty="0">
              <a:latin typeface="+mn-ea"/>
            </a:endParaRPr>
          </a:p>
        </p:txBody>
      </p:sp>
      <p:pic>
        <p:nvPicPr>
          <p:cNvPr id="111" name="図 110"/>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20449" y="4080606"/>
            <a:ext cx="1548559" cy="870630"/>
          </a:xfrm>
          <a:prstGeom prst="rect">
            <a:avLst/>
          </a:prstGeom>
        </p:spPr>
      </p:pic>
      <p:pic>
        <p:nvPicPr>
          <p:cNvPr id="112" name="図 111"/>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851290" y="4068836"/>
            <a:ext cx="1548559" cy="870630"/>
          </a:xfrm>
          <a:prstGeom prst="rect">
            <a:avLst/>
          </a:prstGeom>
        </p:spPr>
      </p:pic>
      <p:pic>
        <p:nvPicPr>
          <p:cNvPr id="113" name="図 112"/>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2151718" y="4080606"/>
            <a:ext cx="1548559" cy="870630"/>
          </a:xfrm>
          <a:prstGeom prst="rect">
            <a:avLst/>
          </a:prstGeom>
        </p:spPr>
      </p:pic>
      <p:sp>
        <p:nvSpPr>
          <p:cNvPr id="114" name="正方形/長方形 113"/>
          <p:cNvSpPr/>
          <p:nvPr/>
        </p:nvSpPr>
        <p:spPr>
          <a:xfrm>
            <a:off x="2275983" y="3656347"/>
            <a:ext cx="1261884" cy="469359"/>
          </a:xfrm>
          <a:prstGeom prst="rect">
            <a:avLst/>
          </a:prstGeom>
        </p:spPr>
        <p:txBody>
          <a:bodyPr wrap="none">
            <a:spAutoFit/>
          </a:bodyPr>
          <a:lstStyle/>
          <a:p>
            <a:r>
              <a:rPr lang="ja-JP" altLang="en-US" sz="1400" dirty="0" smtClean="0">
                <a:latin typeface="+mn-ea"/>
              </a:rPr>
              <a:t>私の運転記録</a:t>
            </a:r>
            <a:r>
              <a:rPr lang="en-US" altLang="ja-JP" sz="1400" dirty="0" smtClean="0">
                <a:latin typeface="+mn-ea"/>
              </a:rPr>
              <a:t/>
            </a:r>
            <a:br>
              <a:rPr lang="en-US" altLang="ja-JP" sz="1400" dirty="0" smtClean="0">
                <a:latin typeface="+mn-ea"/>
              </a:rPr>
            </a:br>
            <a:r>
              <a:rPr lang="en-US" altLang="ja-JP" sz="1000" dirty="0" smtClean="0">
                <a:latin typeface="+mn-ea"/>
              </a:rPr>
              <a:t>(</a:t>
            </a:r>
            <a:r>
              <a:rPr lang="ja-JP" altLang="en-US" sz="1000" dirty="0" smtClean="0">
                <a:latin typeface="+mn-ea"/>
              </a:rPr>
              <a:t>運転スコア</a:t>
            </a:r>
            <a:r>
              <a:rPr lang="ja-JP" altLang="en-US" sz="1000" dirty="0">
                <a:latin typeface="+mn-ea"/>
              </a:rPr>
              <a:t>：</a:t>
            </a:r>
            <a:r>
              <a:rPr lang="ja-JP" altLang="en-US" sz="1000" dirty="0" smtClean="0">
                <a:latin typeface="+mn-ea"/>
              </a:rPr>
              <a:t>月</a:t>
            </a:r>
            <a:r>
              <a:rPr lang="en-US" altLang="ja-JP" sz="1000" dirty="0" smtClean="0">
                <a:latin typeface="+mn-ea"/>
              </a:rPr>
              <a:t>)</a:t>
            </a:r>
            <a:endParaRPr lang="ja-JP" altLang="en-US" sz="1400" dirty="0">
              <a:latin typeface="+mn-ea"/>
            </a:endParaRPr>
          </a:p>
        </p:txBody>
      </p:sp>
      <p:sp>
        <p:nvSpPr>
          <p:cNvPr id="115" name="正方形/長方形 114"/>
          <p:cNvSpPr/>
          <p:nvPr/>
        </p:nvSpPr>
        <p:spPr>
          <a:xfrm>
            <a:off x="3953896" y="3656347"/>
            <a:ext cx="1406154" cy="461665"/>
          </a:xfrm>
          <a:prstGeom prst="rect">
            <a:avLst/>
          </a:prstGeom>
        </p:spPr>
        <p:txBody>
          <a:bodyPr wrap="none">
            <a:spAutoFit/>
          </a:bodyPr>
          <a:lstStyle/>
          <a:p>
            <a:r>
              <a:rPr lang="ja-JP" altLang="en-US" sz="1400" dirty="0" smtClean="0">
                <a:latin typeface="+mn-ea"/>
              </a:rPr>
              <a:t>私の運転記録</a:t>
            </a:r>
            <a:r>
              <a:rPr lang="en-US" altLang="ja-JP" sz="1400" dirty="0" smtClean="0">
                <a:latin typeface="+mn-ea"/>
              </a:rPr>
              <a:t/>
            </a:r>
            <a:br>
              <a:rPr lang="en-US" altLang="ja-JP" sz="1400" dirty="0" smtClean="0">
                <a:latin typeface="+mn-ea"/>
              </a:rPr>
            </a:br>
            <a:r>
              <a:rPr lang="en-US" altLang="ja-JP" sz="1000" dirty="0" smtClean="0">
                <a:latin typeface="+mn-ea"/>
              </a:rPr>
              <a:t>(Great/Good</a:t>
            </a:r>
            <a:r>
              <a:rPr lang="ja-JP" altLang="en-US" sz="1000" dirty="0" smtClean="0">
                <a:latin typeface="+mn-ea"/>
              </a:rPr>
              <a:t>数</a:t>
            </a:r>
            <a:r>
              <a:rPr lang="ja-JP" altLang="en-US" sz="1000" dirty="0">
                <a:latin typeface="+mn-ea"/>
              </a:rPr>
              <a:t>：</a:t>
            </a:r>
            <a:r>
              <a:rPr lang="ja-JP" altLang="en-US" sz="1000" dirty="0" smtClean="0">
                <a:latin typeface="+mn-ea"/>
              </a:rPr>
              <a:t>月</a:t>
            </a:r>
            <a:r>
              <a:rPr lang="en-US" altLang="ja-JP" sz="1000" dirty="0" smtClean="0">
                <a:latin typeface="+mn-ea"/>
              </a:rPr>
              <a:t>)</a:t>
            </a:r>
            <a:endParaRPr lang="ja-JP" altLang="en-US" sz="1400" dirty="0">
              <a:latin typeface="+mn-ea"/>
            </a:endParaRPr>
          </a:p>
        </p:txBody>
      </p:sp>
      <p:sp>
        <p:nvSpPr>
          <p:cNvPr id="125" name="正方形/長方形 124"/>
          <p:cNvSpPr/>
          <p:nvPr/>
        </p:nvSpPr>
        <p:spPr>
          <a:xfrm>
            <a:off x="7493254" y="2147844"/>
            <a:ext cx="1261884" cy="307777"/>
          </a:xfrm>
          <a:prstGeom prst="rect">
            <a:avLst/>
          </a:prstGeom>
        </p:spPr>
        <p:txBody>
          <a:bodyPr wrap="none">
            <a:spAutoFit/>
          </a:bodyPr>
          <a:lstStyle/>
          <a:p>
            <a:r>
              <a:rPr lang="ja-JP" altLang="en-US" sz="1400" dirty="0" smtClean="0">
                <a:solidFill>
                  <a:prstClr val="black"/>
                </a:solidFill>
                <a:latin typeface="+mn-ea"/>
              </a:rPr>
              <a:t>アイコン設定</a:t>
            </a:r>
            <a:endParaRPr lang="ja-JP" altLang="en-US" dirty="0">
              <a:latin typeface="+mn-ea"/>
            </a:endParaRPr>
          </a:p>
        </p:txBody>
      </p:sp>
      <p:grpSp>
        <p:nvGrpSpPr>
          <p:cNvPr id="126" name="グループ化 125"/>
          <p:cNvGrpSpPr/>
          <p:nvPr/>
        </p:nvGrpSpPr>
        <p:grpSpPr>
          <a:xfrm>
            <a:off x="7291348" y="2563201"/>
            <a:ext cx="1639843" cy="904912"/>
            <a:chOff x="5580067" y="3782993"/>
            <a:chExt cx="1639843" cy="904912"/>
          </a:xfrm>
        </p:grpSpPr>
        <p:pic>
          <p:nvPicPr>
            <p:cNvPr id="127" name="図 126"/>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580067" y="3784545"/>
              <a:ext cx="1639843" cy="903360"/>
            </a:xfrm>
            <a:prstGeom prst="rect">
              <a:avLst/>
            </a:prstGeom>
          </p:spPr>
        </p:pic>
        <p:sp>
          <p:nvSpPr>
            <p:cNvPr id="128" name="正方形/長方形 127"/>
            <p:cNvSpPr/>
            <p:nvPr/>
          </p:nvSpPr>
          <p:spPr>
            <a:xfrm>
              <a:off x="6037748" y="3782993"/>
              <a:ext cx="723275" cy="200055"/>
            </a:xfrm>
            <a:prstGeom prst="rect">
              <a:avLst/>
            </a:prstGeom>
          </p:spPr>
          <p:txBody>
            <a:bodyPr wrap="none">
              <a:spAutoFit/>
            </a:bodyPr>
            <a:lstStyle/>
            <a:p>
              <a:pPr lvl="0"/>
              <a:r>
                <a:rPr lang="ja-JP" altLang="en-US" sz="700" dirty="0">
                  <a:solidFill>
                    <a:schemeClr val="bg1"/>
                  </a:solidFill>
                  <a:effectLst>
                    <a:outerShdw blurRad="38100" dist="38100" dir="2700000" algn="tl">
                      <a:srgbClr val="000000">
                        <a:alpha val="43137"/>
                      </a:srgbClr>
                    </a:outerShdw>
                  </a:effectLst>
                  <a:latin typeface="+mn-ea"/>
                </a:rPr>
                <a:t>アイコン設定</a:t>
              </a:r>
              <a:endParaRPr lang="ja-JP" altLang="en-US" sz="900" dirty="0">
                <a:solidFill>
                  <a:schemeClr val="bg1"/>
                </a:solidFill>
                <a:effectLst>
                  <a:outerShdw blurRad="38100" dist="38100" dir="2700000" algn="tl">
                    <a:srgbClr val="000000">
                      <a:alpha val="43137"/>
                    </a:srgbClr>
                  </a:outerShdw>
                </a:effectLst>
                <a:latin typeface="+mn-ea"/>
              </a:endParaRPr>
            </a:p>
          </p:txBody>
        </p:sp>
      </p:grpSp>
      <p:sp>
        <p:nvSpPr>
          <p:cNvPr id="52"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画面イメージ作成</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39861416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5</a:t>
            </a:fld>
            <a:endParaRPr lang="ja-JP" altLang="en-US" sz="800">
              <a:latin typeface="+mn-ea"/>
            </a:endParaRPr>
          </a:p>
        </p:txBody>
      </p:sp>
      <p:sp>
        <p:nvSpPr>
          <p:cNvPr id="9" name="タイトル 1"/>
          <p:cNvSpPr txBox="1">
            <a:spLocks/>
          </p:cNvSpPr>
          <p:nvPr/>
        </p:nvSpPr>
        <p:spPr>
          <a:xfrm>
            <a:off x="1513302" y="3019505"/>
            <a:ext cx="6206083"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検討</a:t>
            </a:r>
            <a:endParaRPr lang="ja-JP" altLang="en-US" sz="1000" dirty="0">
              <a:solidFill>
                <a:schemeClr val="bg1"/>
              </a:solidFill>
              <a:latin typeface="+mn-ea"/>
              <a:ea typeface="+mn-ea"/>
            </a:endParaRPr>
          </a:p>
        </p:txBody>
      </p:sp>
    </p:spTree>
    <p:extLst>
      <p:ext uri="{BB962C8B-B14F-4D97-AF65-F5344CB8AC3E}">
        <p14:creationId xmlns:p14="http://schemas.microsoft.com/office/powerpoint/2010/main" val="20479570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50</a:t>
            </a:fld>
            <a:endParaRPr lang="ja-JP" altLang="en-US" sz="800" dirty="0">
              <a:latin typeface="+mn-ea"/>
            </a:endParaRPr>
          </a:p>
        </p:txBody>
      </p:sp>
      <p:sp>
        <p:nvSpPr>
          <p:cNvPr id="6" name="正方形/長方形 5"/>
          <p:cNvSpPr/>
          <p:nvPr/>
        </p:nvSpPr>
        <p:spPr>
          <a:xfrm>
            <a:off x="200901" y="1030558"/>
            <a:ext cx="2159566" cy="307777"/>
          </a:xfrm>
          <a:prstGeom prst="rect">
            <a:avLst/>
          </a:prstGeom>
        </p:spPr>
        <p:txBody>
          <a:bodyPr wrap="none">
            <a:spAutoFit/>
          </a:bodyPr>
          <a:lstStyle/>
          <a:p>
            <a:r>
              <a:rPr lang="ja-JP" altLang="en-US" sz="1400" dirty="0" smtClean="0">
                <a:latin typeface="+mn-ea"/>
              </a:rPr>
              <a:t>その他</a:t>
            </a:r>
            <a:r>
              <a:rPr lang="ja-JP" altLang="en-US" sz="1400" dirty="0">
                <a:latin typeface="+mn-ea"/>
              </a:rPr>
              <a:t>の</a:t>
            </a:r>
            <a:r>
              <a:rPr lang="ja-JP" altLang="en-US" sz="1400" dirty="0" smtClean="0">
                <a:latin typeface="+mn-ea"/>
              </a:rPr>
              <a:t>ステッカー種類</a:t>
            </a:r>
            <a:endParaRPr lang="ja-JP" altLang="en-US" sz="1400" dirty="0">
              <a:latin typeface="+mn-ea"/>
            </a:endParaRPr>
          </a:p>
        </p:txBody>
      </p:sp>
      <p:grpSp>
        <p:nvGrpSpPr>
          <p:cNvPr id="8" name="グループ化 7"/>
          <p:cNvGrpSpPr/>
          <p:nvPr/>
        </p:nvGrpSpPr>
        <p:grpSpPr>
          <a:xfrm>
            <a:off x="416304" y="4980102"/>
            <a:ext cx="881911" cy="421114"/>
            <a:chOff x="416304" y="4710472"/>
            <a:chExt cx="881911" cy="421114"/>
          </a:xfrm>
        </p:grpSpPr>
        <p:pic>
          <p:nvPicPr>
            <p:cNvPr id="55" name="Picture 4" descr="http://vehicle-free.com/highresolution/l_001.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16304" y="4811087"/>
              <a:ext cx="659439" cy="320499"/>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2" descr="ギアシンボル無料アイコンを設定"/>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0993" y="4710472"/>
              <a:ext cx="267222" cy="26086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3" name="図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55913" y="4822055"/>
            <a:ext cx="842164" cy="837824"/>
          </a:xfrm>
          <a:prstGeom prst="rect">
            <a:avLst/>
          </a:prstGeom>
        </p:spPr>
      </p:pic>
      <p:sp>
        <p:nvSpPr>
          <p:cNvPr id="11"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画面イメージ作成</a:t>
            </a:r>
            <a:endParaRPr lang="ja-JP" altLang="en-US" sz="1000" dirty="0">
              <a:solidFill>
                <a:schemeClr val="bg1"/>
              </a:solidFill>
              <a:latin typeface="+mn-ea"/>
              <a:ea typeface="+mn-ea"/>
            </a:endParaRPr>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1" y="1303924"/>
            <a:ext cx="8905783" cy="3515929"/>
          </a:xfrm>
          <a:prstGeom prst="rect">
            <a:avLst/>
          </a:prstGeom>
        </p:spPr>
      </p:pic>
    </p:spTree>
    <p:extLst>
      <p:ext uri="{BB962C8B-B14F-4D97-AF65-F5344CB8AC3E}">
        <p14:creationId xmlns:p14="http://schemas.microsoft.com/office/powerpoint/2010/main" val="28868651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mtClean="0">
                <a:latin typeface="+mn-ea"/>
              </a:rPr>
              <a:pPr/>
              <a:t>51</a:t>
            </a:fld>
            <a:endParaRPr lang="ja-JP" altLang="en-US" dirty="0">
              <a:latin typeface="+mn-ea"/>
            </a:endParaRPr>
          </a:p>
        </p:txBody>
      </p:sp>
      <p:pic>
        <p:nvPicPr>
          <p:cNvPr id="8" name="図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89318" y="2468488"/>
            <a:ext cx="6570310" cy="2022766"/>
          </a:xfrm>
          <a:prstGeom prst="rect">
            <a:avLst/>
          </a:prstGeom>
        </p:spPr>
      </p:pic>
    </p:spTree>
    <p:extLst>
      <p:ext uri="{BB962C8B-B14F-4D97-AF65-F5344CB8AC3E}">
        <p14:creationId xmlns:p14="http://schemas.microsoft.com/office/powerpoint/2010/main" val="400664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6</a:t>
            </a:fld>
            <a:endParaRPr lang="ja-JP" altLang="en-US" sz="800" dirty="0">
              <a:latin typeface="+mn-ea"/>
            </a:endParaRPr>
          </a:p>
        </p:txBody>
      </p:sp>
      <p:sp>
        <p:nvSpPr>
          <p:cNvPr id="6" name="正方形/長方形 5"/>
          <p:cNvSpPr/>
          <p:nvPr/>
        </p:nvSpPr>
        <p:spPr>
          <a:xfrm>
            <a:off x="906696" y="1286692"/>
            <a:ext cx="7752226" cy="859723"/>
          </a:xfrm>
          <a:prstGeom prst="rect">
            <a:avLst/>
          </a:prstGeom>
        </p:spPr>
        <p:txBody>
          <a:bodyPr wrap="square">
            <a:spAutoFit/>
          </a:bodyPr>
          <a:lstStyle/>
          <a:p>
            <a:pPr lvl="0">
              <a:lnSpc>
                <a:spcPct val="150000"/>
              </a:lnSpc>
            </a:pPr>
            <a:r>
              <a:rPr lang="ja-JP" altLang="en-US" sz="1662" dirty="0" smtClean="0">
                <a:solidFill>
                  <a:prstClr val="black">
                    <a:lumMod val="75000"/>
                    <a:lumOff val="25000"/>
                  </a:prstClr>
                </a:solidFill>
                <a:latin typeface="+mn-ea"/>
              </a:rPr>
              <a:t>「</a:t>
            </a:r>
            <a:r>
              <a:rPr lang="ja-JP" altLang="en-US" sz="1662" dirty="0">
                <a:solidFill>
                  <a:prstClr val="black">
                    <a:lumMod val="75000"/>
                    <a:lumOff val="25000"/>
                  </a:prstClr>
                </a:solidFill>
                <a:latin typeface="+mn-ea"/>
              </a:rPr>
              <a:t>運転をすると本性が出る」「事故を起こしやすい</a:t>
            </a:r>
            <a:r>
              <a:rPr lang="ja-JP" altLang="en-US" sz="1662" dirty="0" smtClean="0">
                <a:solidFill>
                  <a:prstClr val="black">
                    <a:lumMod val="75000"/>
                    <a:lumOff val="25000"/>
                  </a:prstClr>
                </a:solidFill>
                <a:latin typeface="+mn-ea"/>
              </a:rPr>
              <a:t>人の傾向」など</a:t>
            </a:r>
            <a:r>
              <a:rPr lang="en-US" altLang="ja-JP" sz="1662" dirty="0" smtClean="0">
                <a:solidFill>
                  <a:prstClr val="black">
                    <a:lumMod val="75000"/>
                    <a:lumOff val="25000"/>
                  </a:prstClr>
                </a:solidFill>
                <a:latin typeface="+mn-ea"/>
              </a:rPr>
              <a:t/>
            </a:r>
            <a:br>
              <a:rPr lang="en-US" altLang="ja-JP" sz="1662" dirty="0" smtClean="0">
                <a:solidFill>
                  <a:prstClr val="black">
                    <a:lumMod val="75000"/>
                    <a:lumOff val="25000"/>
                  </a:prstClr>
                </a:solidFill>
                <a:latin typeface="+mn-ea"/>
              </a:rPr>
            </a:br>
            <a:r>
              <a:rPr lang="ja-JP" altLang="en-US" sz="1662" dirty="0" smtClean="0">
                <a:solidFill>
                  <a:prstClr val="black">
                    <a:lumMod val="75000"/>
                    <a:lumOff val="25000"/>
                  </a:prstClr>
                </a:solidFill>
                <a:latin typeface="+mn-ea"/>
              </a:rPr>
              <a:t>人間</a:t>
            </a:r>
            <a:r>
              <a:rPr lang="ja-JP" altLang="en-US" sz="1662" dirty="0">
                <a:solidFill>
                  <a:prstClr val="black">
                    <a:lumMod val="75000"/>
                    <a:lumOff val="25000"/>
                  </a:prstClr>
                </a:solidFill>
                <a:latin typeface="+mn-ea"/>
              </a:rPr>
              <a:t>の性格や心情による影響が強いもの</a:t>
            </a:r>
            <a:r>
              <a:rPr lang="ja-JP" altLang="en-US" sz="1662" dirty="0" smtClean="0">
                <a:solidFill>
                  <a:prstClr val="black">
                    <a:lumMod val="75000"/>
                    <a:lumOff val="25000"/>
                  </a:prstClr>
                </a:solidFill>
                <a:latin typeface="+mn-ea"/>
              </a:rPr>
              <a:t>と仮定し、</a:t>
            </a:r>
            <a:r>
              <a:rPr lang="ja-JP" altLang="en-US" sz="1662" b="1" dirty="0" smtClean="0">
                <a:solidFill>
                  <a:prstClr val="black">
                    <a:lumMod val="75000"/>
                    <a:lumOff val="25000"/>
                  </a:prstClr>
                </a:solidFill>
                <a:latin typeface="+mn-ea"/>
              </a:rPr>
              <a:t>エニアグラム</a:t>
            </a:r>
            <a:r>
              <a:rPr lang="ja-JP" altLang="en-US" sz="1662" dirty="0" smtClean="0">
                <a:solidFill>
                  <a:prstClr val="black">
                    <a:lumMod val="75000"/>
                    <a:lumOff val="25000"/>
                  </a:prstClr>
                </a:solidFill>
                <a:latin typeface="+mn-ea"/>
              </a:rPr>
              <a:t>を元に考察。</a:t>
            </a:r>
            <a:endParaRPr lang="en-US" altLang="ja-JP" sz="1662" dirty="0" smtClean="0">
              <a:solidFill>
                <a:prstClr val="black">
                  <a:lumMod val="75000"/>
                  <a:lumOff val="25000"/>
                </a:prstClr>
              </a:solidFill>
              <a:latin typeface="+mn-ea"/>
            </a:endParaRPr>
          </a:p>
        </p:txBody>
      </p:sp>
      <p:sp>
        <p:nvSpPr>
          <p:cNvPr id="8"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エニアグラム</a:t>
            </a:r>
            <a:endParaRPr lang="ja-JP" altLang="en-US" sz="1000" dirty="0">
              <a:solidFill>
                <a:schemeClr val="bg1"/>
              </a:solidFill>
              <a:latin typeface="+mn-ea"/>
              <a:ea typeface="+mn-ea"/>
            </a:endParaRPr>
          </a:p>
        </p:txBody>
      </p:sp>
      <p:sp>
        <p:nvSpPr>
          <p:cNvPr id="7" name="正方形/長方形 6"/>
          <p:cNvSpPr/>
          <p:nvPr/>
        </p:nvSpPr>
        <p:spPr>
          <a:xfrm>
            <a:off x="614596" y="854768"/>
            <a:ext cx="7752226" cy="553998"/>
          </a:xfrm>
          <a:prstGeom prst="rect">
            <a:avLst/>
          </a:prstGeom>
        </p:spPr>
        <p:txBody>
          <a:bodyPr wrap="square" anchor="ctr">
            <a:spAutoFit/>
          </a:bodyPr>
          <a:lstStyle/>
          <a:p>
            <a:pPr lvl="0">
              <a:lnSpc>
                <a:spcPct val="150000"/>
              </a:lnSpc>
            </a:pPr>
            <a:r>
              <a:rPr lang="en-US" altLang="ja-JP" sz="2000" b="1" dirty="0" smtClean="0">
                <a:solidFill>
                  <a:prstClr val="black">
                    <a:lumMod val="75000"/>
                    <a:lumOff val="25000"/>
                  </a:prstClr>
                </a:solidFill>
                <a:latin typeface="+mn-ea"/>
              </a:rPr>
              <a:t>FFWW</a:t>
            </a:r>
            <a:r>
              <a:rPr lang="ja-JP" altLang="en-US" sz="2000" b="1" dirty="0" smtClean="0">
                <a:solidFill>
                  <a:prstClr val="black">
                    <a:lumMod val="75000"/>
                    <a:lumOff val="25000"/>
                  </a:prstClr>
                </a:solidFill>
                <a:latin typeface="+mn-ea"/>
              </a:rPr>
              <a:t>で活用</a:t>
            </a:r>
            <a:endParaRPr lang="en-US" altLang="ja-JP" sz="2000" b="1" dirty="0" smtClean="0">
              <a:solidFill>
                <a:prstClr val="black">
                  <a:lumMod val="75000"/>
                  <a:lumOff val="25000"/>
                </a:prstClr>
              </a:solidFill>
              <a:latin typeface="+mn-ea"/>
            </a:endParaRPr>
          </a:p>
        </p:txBody>
      </p:sp>
      <p:sp>
        <p:nvSpPr>
          <p:cNvPr id="9" name="正方形/長方形 8"/>
          <p:cNvSpPr/>
          <p:nvPr/>
        </p:nvSpPr>
        <p:spPr>
          <a:xfrm>
            <a:off x="976733" y="2773050"/>
            <a:ext cx="4725567" cy="3439404"/>
          </a:xfrm>
          <a:prstGeom prst="rect">
            <a:avLst/>
          </a:prstGeom>
        </p:spPr>
        <p:txBody>
          <a:bodyPr wrap="square">
            <a:spAutoFit/>
          </a:bodyPr>
          <a:lstStyle/>
          <a:p>
            <a:pPr>
              <a:lnSpc>
                <a:spcPct val="150000"/>
              </a:lnSpc>
            </a:pPr>
            <a:r>
              <a:rPr lang="ja-JP" altLang="en-US" sz="1600" dirty="0">
                <a:solidFill>
                  <a:srgbClr val="000000"/>
                </a:solidFill>
                <a:latin typeface="+mn-ea"/>
              </a:rPr>
              <a:t>　１．完璧主義者（改革する人）</a:t>
            </a:r>
          </a:p>
          <a:p>
            <a:pPr>
              <a:lnSpc>
                <a:spcPct val="150000"/>
              </a:lnSpc>
            </a:pPr>
            <a:r>
              <a:rPr lang="ja-JP" altLang="en-US" sz="1600" dirty="0">
                <a:solidFill>
                  <a:srgbClr val="000000"/>
                </a:solidFill>
                <a:latin typeface="+mn-ea"/>
              </a:rPr>
              <a:t>　２．献身家（助ける人）</a:t>
            </a:r>
          </a:p>
          <a:p>
            <a:pPr>
              <a:lnSpc>
                <a:spcPct val="150000"/>
              </a:lnSpc>
            </a:pPr>
            <a:r>
              <a:rPr lang="ja-JP" altLang="en-US" sz="1600" dirty="0">
                <a:solidFill>
                  <a:srgbClr val="000000"/>
                </a:solidFill>
                <a:latin typeface="+mn-ea"/>
              </a:rPr>
              <a:t>　３．達成者（達成する人）</a:t>
            </a:r>
          </a:p>
          <a:p>
            <a:pPr>
              <a:lnSpc>
                <a:spcPct val="150000"/>
              </a:lnSpc>
            </a:pPr>
            <a:r>
              <a:rPr lang="ja-JP" altLang="en-US" sz="1600" dirty="0">
                <a:solidFill>
                  <a:srgbClr val="000000"/>
                </a:solidFill>
                <a:latin typeface="+mn-ea"/>
              </a:rPr>
              <a:t>　４．芸術家（個性を求める人）</a:t>
            </a:r>
          </a:p>
          <a:p>
            <a:pPr>
              <a:lnSpc>
                <a:spcPct val="150000"/>
              </a:lnSpc>
            </a:pPr>
            <a:r>
              <a:rPr lang="ja-JP" altLang="en-US" sz="1600" dirty="0">
                <a:solidFill>
                  <a:srgbClr val="000000"/>
                </a:solidFill>
                <a:latin typeface="+mn-ea"/>
              </a:rPr>
              <a:t>　５．研究家（観察する人）</a:t>
            </a:r>
          </a:p>
          <a:p>
            <a:pPr>
              <a:lnSpc>
                <a:spcPct val="150000"/>
              </a:lnSpc>
            </a:pPr>
            <a:r>
              <a:rPr lang="ja-JP" altLang="en-US" sz="1600" dirty="0">
                <a:solidFill>
                  <a:srgbClr val="000000"/>
                </a:solidFill>
                <a:latin typeface="+mn-ea"/>
              </a:rPr>
              <a:t>　６．堅実家（信じられるものを求める人</a:t>
            </a:r>
            <a:r>
              <a:rPr lang="en-US" altLang="ja-JP" sz="1600" dirty="0">
                <a:solidFill>
                  <a:srgbClr val="000000"/>
                </a:solidFill>
                <a:latin typeface="+mn-ea"/>
              </a:rPr>
              <a:t>)</a:t>
            </a:r>
            <a:endParaRPr lang="ja-JP" altLang="en-US" sz="1600" dirty="0">
              <a:solidFill>
                <a:srgbClr val="000000"/>
              </a:solidFill>
              <a:latin typeface="+mn-ea"/>
            </a:endParaRPr>
          </a:p>
          <a:p>
            <a:pPr>
              <a:lnSpc>
                <a:spcPct val="150000"/>
              </a:lnSpc>
            </a:pPr>
            <a:r>
              <a:rPr lang="ja-JP" altLang="en-US" sz="1600" dirty="0">
                <a:solidFill>
                  <a:srgbClr val="000000"/>
                </a:solidFill>
                <a:latin typeface="+mn-ea"/>
              </a:rPr>
              <a:t>　７．楽天家（熱中する人）</a:t>
            </a:r>
          </a:p>
          <a:p>
            <a:pPr>
              <a:lnSpc>
                <a:spcPct val="150000"/>
              </a:lnSpc>
            </a:pPr>
            <a:r>
              <a:rPr lang="ja-JP" altLang="en-US" sz="1600" dirty="0">
                <a:solidFill>
                  <a:srgbClr val="000000"/>
                </a:solidFill>
                <a:latin typeface="+mn-ea"/>
              </a:rPr>
              <a:t>　８．統率者（挑戦する人）</a:t>
            </a:r>
          </a:p>
          <a:p>
            <a:pPr>
              <a:lnSpc>
                <a:spcPct val="150000"/>
              </a:lnSpc>
            </a:pPr>
            <a:r>
              <a:rPr lang="ja-JP" altLang="en-US" sz="1600" dirty="0">
                <a:solidFill>
                  <a:srgbClr val="000000"/>
                </a:solidFill>
                <a:latin typeface="+mn-ea"/>
              </a:rPr>
              <a:t>　９．調停者（平和を好む人）</a:t>
            </a:r>
          </a:p>
        </p:txBody>
      </p:sp>
      <p:pic>
        <p:nvPicPr>
          <p:cNvPr id="10" name="Picture 2" descr="深い自己理解と自己成長のための地図エニアグラム"/>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300084" y="3543300"/>
            <a:ext cx="3554748" cy="26419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17553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7</a:t>
            </a:fld>
            <a:endParaRPr lang="ja-JP" altLang="en-US" sz="800" dirty="0">
              <a:latin typeface="+mn-ea"/>
            </a:endParaRPr>
          </a:p>
        </p:txBody>
      </p:sp>
      <p:sp>
        <p:nvSpPr>
          <p:cNvPr id="7" name="正方形/長方形 6"/>
          <p:cNvSpPr/>
          <p:nvPr/>
        </p:nvSpPr>
        <p:spPr>
          <a:xfrm>
            <a:off x="196421" y="797787"/>
            <a:ext cx="8840367" cy="1826141"/>
          </a:xfrm>
          <a:prstGeom prst="rect">
            <a:avLst/>
          </a:prstGeom>
        </p:spPr>
        <p:txBody>
          <a:bodyPr wrap="square">
            <a:spAutoFit/>
          </a:bodyPr>
          <a:lstStyle/>
          <a:p>
            <a:pPr>
              <a:lnSpc>
                <a:spcPct val="150000"/>
              </a:lnSpc>
            </a:pPr>
            <a:r>
              <a:rPr lang="ja-JP" altLang="en-US" sz="1600" dirty="0" smtClean="0">
                <a:solidFill>
                  <a:schemeClr val="tx1">
                    <a:lumMod val="75000"/>
                    <a:lumOff val="25000"/>
                  </a:schemeClr>
                </a:solidFill>
                <a:latin typeface="+mn-ea"/>
              </a:rPr>
              <a:t>エニアグラムは</a:t>
            </a:r>
            <a:r>
              <a:rPr lang="ja-JP" altLang="en-US" sz="1600" dirty="0">
                <a:solidFill>
                  <a:schemeClr val="tx1">
                    <a:lumMod val="75000"/>
                    <a:lumOff val="25000"/>
                  </a:schemeClr>
                </a:solidFill>
                <a:latin typeface="+mn-ea"/>
              </a:rPr>
              <a:t>、自分の性格</a:t>
            </a:r>
            <a:r>
              <a:rPr lang="ja-JP" altLang="en-US" sz="1600" dirty="0" smtClean="0">
                <a:solidFill>
                  <a:schemeClr val="tx1">
                    <a:lumMod val="75000"/>
                    <a:lumOff val="25000"/>
                  </a:schemeClr>
                </a:solidFill>
                <a:latin typeface="+mn-ea"/>
              </a:rPr>
              <a:t>が、</a:t>
            </a:r>
            <a:r>
              <a:rPr lang="en-US" altLang="ja-JP" sz="1600" dirty="0" smtClean="0">
                <a:solidFill>
                  <a:srgbClr val="FF0000"/>
                </a:solidFill>
                <a:latin typeface="+mn-ea"/>
              </a:rPr>
              <a:t>9</a:t>
            </a:r>
            <a:r>
              <a:rPr lang="ja-JP" altLang="en-US" sz="1600" dirty="0" err="1" smtClean="0">
                <a:solidFill>
                  <a:srgbClr val="FF0000"/>
                </a:solidFill>
                <a:latin typeface="+mn-ea"/>
              </a:rPr>
              <a:t>つの</a:t>
            </a:r>
            <a:r>
              <a:rPr lang="ja-JP" altLang="en-US" sz="1600" dirty="0" smtClean="0">
                <a:solidFill>
                  <a:srgbClr val="FF0000"/>
                </a:solidFill>
                <a:latin typeface="+mn-ea"/>
              </a:rPr>
              <a:t>性格のうち</a:t>
            </a:r>
            <a:r>
              <a:rPr lang="en-US" altLang="ja-JP" sz="1600" dirty="0" smtClean="0">
                <a:solidFill>
                  <a:srgbClr val="FF0000"/>
                </a:solidFill>
                <a:latin typeface="+mn-ea"/>
              </a:rPr>
              <a:t>1</a:t>
            </a:r>
            <a:r>
              <a:rPr lang="ja-JP" altLang="en-US" sz="1600" dirty="0" err="1" smtClean="0">
                <a:solidFill>
                  <a:srgbClr val="FF0000"/>
                </a:solidFill>
                <a:latin typeface="+mn-ea"/>
              </a:rPr>
              <a:t>つ</a:t>
            </a:r>
            <a:r>
              <a:rPr lang="ja-JP" altLang="en-US" sz="1600" dirty="0" err="1" smtClean="0">
                <a:solidFill>
                  <a:schemeClr val="tx1">
                    <a:lumMod val="75000"/>
                    <a:lumOff val="25000"/>
                  </a:schemeClr>
                </a:solidFill>
                <a:latin typeface="+mn-ea"/>
              </a:rPr>
              <a:t>を</a:t>
            </a:r>
            <a:r>
              <a:rPr lang="ja-JP" altLang="en-US" sz="1600" dirty="0" smtClean="0">
                <a:solidFill>
                  <a:schemeClr val="tx1">
                    <a:lumMod val="75000"/>
                    <a:lumOff val="25000"/>
                  </a:schemeClr>
                </a:solidFill>
                <a:latin typeface="+mn-ea"/>
              </a:rPr>
              <a:t>導くことができます。</a:t>
            </a:r>
            <a:endParaRPr lang="en-US" altLang="ja-JP" sz="1600" dirty="0" smtClean="0">
              <a:solidFill>
                <a:schemeClr val="tx1">
                  <a:lumMod val="75000"/>
                  <a:lumOff val="25000"/>
                </a:schemeClr>
              </a:solidFill>
              <a:latin typeface="+mn-ea"/>
            </a:endParaRPr>
          </a:p>
          <a:p>
            <a:pPr>
              <a:lnSpc>
                <a:spcPct val="150000"/>
              </a:lnSpc>
            </a:pPr>
            <a:r>
              <a:rPr lang="ja-JP" altLang="en-US" sz="1200" dirty="0" smtClean="0">
                <a:solidFill>
                  <a:schemeClr val="tx1">
                    <a:lumMod val="75000"/>
                    <a:lumOff val="25000"/>
                  </a:schemeClr>
                </a:solidFill>
                <a:latin typeface="+mn-ea"/>
              </a:rPr>
              <a:t>（サブ要素として自分の性格を起点に両サイドのどちらかに寄る場合もある）</a:t>
            </a:r>
            <a:endParaRPr lang="en-US" altLang="ja-JP" sz="1600" dirty="0" smtClean="0">
              <a:solidFill>
                <a:schemeClr val="tx1">
                  <a:lumMod val="75000"/>
                  <a:lumOff val="25000"/>
                </a:schemeClr>
              </a:solidFill>
              <a:latin typeface="+mn-ea"/>
            </a:endParaRPr>
          </a:p>
          <a:p>
            <a:pPr>
              <a:lnSpc>
                <a:spcPct val="150000"/>
              </a:lnSpc>
            </a:pPr>
            <a:r>
              <a:rPr lang="ja-JP" altLang="en-US" sz="1600" dirty="0" smtClean="0">
                <a:solidFill>
                  <a:schemeClr val="tx1">
                    <a:lumMod val="75000"/>
                    <a:lumOff val="25000"/>
                  </a:schemeClr>
                </a:solidFill>
                <a:latin typeface="+mn-ea"/>
              </a:rPr>
              <a:t>その性格は、生まれながら持つ</a:t>
            </a:r>
            <a:r>
              <a:rPr lang="ja-JP" altLang="en-US" sz="1600" dirty="0">
                <a:solidFill>
                  <a:schemeClr val="tx1">
                    <a:lumMod val="75000"/>
                    <a:lumOff val="25000"/>
                  </a:schemeClr>
                </a:solidFill>
                <a:latin typeface="+mn-ea"/>
              </a:rPr>
              <a:t>変えられない</a:t>
            </a:r>
            <a:r>
              <a:rPr lang="ja-JP" altLang="en-US" sz="1600" dirty="0" smtClean="0">
                <a:solidFill>
                  <a:schemeClr val="tx1">
                    <a:lumMod val="75000"/>
                    <a:lumOff val="25000"/>
                  </a:schemeClr>
                </a:solidFill>
                <a:latin typeface="+mn-ea"/>
              </a:rPr>
              <a:t>気質がベースにあり、</a:t>
            </a:r>
            <a:endParaRPr lang="en-US" altLang="ja-JP" sz="1600" dirty="0" smtClean="0">
              <a:solidFill>
                <a:schemeClr val="tx1">
                  <a:lumMod val="75000"/>
                  <a:lumOff val="25000"/>
                </a:schemeClr>
              </a:solidFill>
              <a:latin typeface="+mn-ea"/>
            </a:endParaRPr>
          </a:p>
          <a:p>
            <a:pPr>
              <a:lnSpc>
                <a:spcPct val="150000"/>
              </a:lnSpc>
            </a:pPr>
            <a:r>
              <a:rPr lang="ja-JP" altLang="en-US" sz="1600" dirty="0" smtClean="0">
                <a:solidFill>
                  <a:srgbClr val="404040"/>
                </a:solidFill>
                <a:latin typeface="+mn-ea"/>
              </a:rPr>
              <a:t>その人自身の主観な動機や行動スタイル</a:t>
            </a:r>
            <a:r>
              <a:rPr lang="ja-JP" altLang="en-US" sz="1600" dirty="0" smtClean="0">
                <a:solidFill>
                  <a:schemeClr val="tx1">
                    <a:lumMod val="75000"/>
                    <a:lumOff val="25000"/>
                  </a:schemeClr>
                </a:solidFill>
                <a:latin typeface="+mn-ea"/>
              </a:rPr>
              <a:t>にひも付きます。</a:t>
            </a:r>
            <a:endParaRPr lang="en-US" altLang="ja-JP" sz="1600" dirty="0" smtClean="0">
              <a:solidFill>
                <a:schemeClr val="tx1">
                  <a:lumMod val="75000"/>
                  <a:lumOff val="25000"/>
                </a:schemeClr>
              </a:solidFill>
              <a:latin typeface="+mn-ea"/>
            </a:endParaRPr>
          </a:p>
          <a:p>
            <a:pPr>
              <a:lnSpc>
                <a:spcPct val="150000"/>
              </a:lnSpc>
            </a:pPr>
            <a:r>
              <a:rPr lang="ja-JP" altLang="en-US" sz="1600" dirty="0" smtClean="0">
                <a:solidFill>
                  <a:schemeClr val="tx1">
                    <a:lumMod val="75000"/>
                    <a:lumOff val="25000"/>
                  </a:schemeClr>
                </a:solidFill>
                <a:latin typeface="+mn-ea"/>
              </a:rPr>
              <a:t>そのため、</a:t>
            </a:r>
            <a:r>
              <a:rPr lang="ja-JP" altLang="en-US" sz="1600" dirty="0" smtClean="0">
                <a:solidFill>
                  <a:srgbClr val="FF0000"/>
                </a:solidFill>
                <a:latin typeface="+mn-ea"/>
              </a:rPr>
              <a:t>自分に理がある行動を能動的</a:t>
            </a:r>
            <a:r>
              <a:rPr lang="ja-JP" altLang="en-US" sz="1600" dirty="0" smtClean="0">
                <a:solidFill>
                  <a:schemeClr val="tx1">
                    <a:lumMod val="75000"/>
                    <a:lumOff val="25000"/>
                  </a:schemeClr>
                </a:solidFill>
                <a:latin typeface="+mn-ea"/>
              </a:rPr>
              <a:t>に取るために使います。</a:t>
            </a:r>
            <a:endParaRPr lang="en-US" altLang="ja-JP" sz="1600" dirty="0" smtClean="0">
              <a:solidFill>
                <a:schemeClr val="tx1">
                  <a:lumMod val="75000"/>
                  <a:lumOff val="25000"/>
                </a:schemeClr>
              </a:solidFill>
              <a:latin typeface="+mn-ea"/>
            </a:endParaRPr>
          </a:p>
        </p:txBody>
      </p:sp>
      <p:pic>
        <p:nvPicPr>
          <p:cNvPr id="2" name="図 1" descr="l_00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65500" y="4152900"/>
            <a:ext cx="2286000" cy="2286000"/>
          </a:xfrm>
          <a:prstGeom prst="rect">
            <a:avLst/>
          </a:prstGeom>
        </p:spPr>
      </p:pic>
      <p:sp>
        <p:nvSpPr>
          <p:cNvPr id="3" name="右矢印 2"/>
          <p:cNvSpPr/>
          <p:nvPr/>
        </p:nvSpPr>
        <p:spPr>
          <a:xfrm>
            <a:off x="5689600" y="5029200"/>
            <a:ext cx="1358900" cy="787400"/>
          </a:xfrm>
          <a:prstGeom prst="rightArrow">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latin typeface="+mn-ea"/>
            </a:endParaRPr>
          </a:p>
        </p:txBody>
      </p:sp>
      <p:sp>
        <p:nvSpPr>
          <p:cNvPr id="8" name="正方形/長方形 7"/>
          <p:cNvSpPr/>
          <p:nvPr/>
        </p:nvSpPr>
        <p:spPr>
          <a:xfrm>
            <a:off x="5454221" y="4087087"/>
            <a:ext cx="3270679" cy="830997"/>
          </a:xfrm>
          <a:prstGeom prst="rect">
            <a:avLst/>
          </a:prstGeom>
        </p:spPr>
        <p:txBody>
          <a:bodyPr wrap="square">
            <a:spAutoFit/>
          </a:bodyPr>
          <a:lstStyle/>
          <a:p>
            <a:pPr>
              <a:lnSpc>
                <a:spcPct val="150000"/>
              </a:lnSpc>
            </a:pPr>
            <a:r>
              <a:rPr lang="ja-JP" altLang="en-US" sz="1600" dirty="0" smtClean="0">
                <a:solidFill>
                  <a:schemeClr val="tx1">
                    <a:lumMod val="75000"/>
                    <a:lumOff val="25000"/>
                  </a:schemeClr>
                </a:solidFill>
                <a:latin typeface="+mn-ea"/>
              </a:rPr>
              <a:t>何にモチベーションを感じて</a:t>
            </a:r>
            <a:endParaRPr lang="en-US" altLang="ja-JP" sz="1600" dirty="0" smtClean="0">
              <a:solidFill>
                <a:schemeClr val="tx1">
                  <a:lumMod val="75000"/>
                  <a:lumOff val="25000"/>
                </a:schemeClr>
              </a:solidFill>
              <a:latin typeface="+mn-ea"/>
            </a:endParaRPr>
          </a:p>
          <a:p>
            <a:pPr>
              <a:lnSpc>
                <a:spcPct val="150000"/>
              </a:lnSpc>
            </a:pPr>
            <a:r>
              <a:rPr lang="ja-JP" altLang="en-US" sz="1600" dirty="0" smtClean="0">
                <a:solidFill>
                  <a:schemeClr val="tx1">
                    <a:lumMod val="75000"/>
                    <a:lumOff val="25000"/>
                  </a:schemeClr>
                </a:solidFill>
                <a:latin typeface="+mn-ea"/>
              </a:rPr>
              <a:t>行動するか</a:t>
            </a:r>
            <a:endParaRPr lang="en-US" altLang="ja-JP" sz="1600" dirty="0" smtClean="0">
              <a:solidFill>
                <a:schemeClr val="tx1">
                  <a:lumMod val="75000"/>
                  <a:lumOff val="25000"/>
                </a:schemeClr>
              </a:solidFill>
              <a:latin typeface="+mn-ea"/>
            </a:endParaRPr>
          </a:p>
        </p:txBody>
      </p:sp>
      <p:sp>
        <p:nvSpPr>
          <p:cNvPr id="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エニアグラム</a:t>
            </a:r>
            <a:endParaRPr lang="ja-JP" altLang="en-US" sz="1000" dirty="0">
              <a:solidFill>
                <a:schemeClr val="bg1"/>
              </a:solidFill>
              <a:latin typeface="+mn-ea"/>
              <a:ea typeface="+mn-ea"/>
            </a:endParaRPr>
          </a:p>
        </p:txBody>
      </p:sp>
      <p:sp>
        <p:nvSpPr>
          <p:cNvPr id="10" name="正方形/長方形 9"/>
          <p:cNvSpPr/>
          <p:nvPr/>
        </p:nvSpPr>
        <p:spPr>
          <a:xfrm>
            <a:off x="2298701" y="2779374"/>
            <a:ext cx="4876800" cy="859723"/>
          </a:xfrm>
          <a:prstGeom prst="rect">
            <a:avLst/>
          </a:prstGeom>
        </p:spPr>
        <p:txBody>
          <a:bodyPr wrap="square">
            <a:spAutoFit/>
          </a:bodyPr>
          <a:lstStyle/>
          <a:p>
            <a:pPr>
              <a:lnSpc>
                <a:spcPct val="150000"/>
              </a:lnSpc>
            </a:pPr>
            <a:r>
              <a:rPr lang="ja-JP" altLang="en-US" sz="1662" dirty="0" smtClean="0">
                <a:latin typeface="+mn-ea"/>
              </a:rPr>
              <a:t>・</a:t>
            </a:r>
            <a:r>
              <a:rPr lang="ja-JP" altLang="en-US" sz="1662" b="1" dirty="0" smtClean="0">
                <a:latin typeface="+mn-ea"/>
              </a:rPr>
              <a:t>自己発見</a:t>
            </a:r>
            <a:endParaRPr lang="en-US" altLang="ja-JP" sz="1662" b="1" dirty="0" smtClean="0">
              <a:latin typeface="+mn-ea"/>
            </a:endParaRPr>
          </a:p>
          <a:p>
            <a:pPr>
              <a:lnSpc>
                <a:spcPct val="150000"/>
              </a:lnSpc>
            </a:pPr>
            <a:r>
              <a:rPr lang="ja-JP" altLang="en-US" sz="1662" dirty="0" smtClean="0">
                <a:latin typeface="+mn-ea"/>
              </a:rPr>
              <a:t>・他者理解、相性、チームビルディングに活用</a:t>
            </a:r>
            <a:endParaRPr lang="en-US" altLang="ja-JP" sz="1662" dirty="0" smtClean="0">
              <a:latin typeface="+mn-ea"/>
            </a:endParaRPr>
          </a:p>
        </p:txBody>
      </p:sp>
    </p:spTree>
    <p:extLst>
      <p:ext uri="{BB962C8B-B14F-4D97-AF65-F5344CB8AC3E}">
        <p14:creationId xmlns:p14="http://schemas.microsoft.com/office/powerpoint/2010/main" val="1090271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8</a:t>
            </a:fld>
            <a:endParaRPr lang="ja-JP" altLang="en-US" sz="800">
              <a:latin typeface="+mn-ea"/>
            </a:endParaRPr>
          </a:p>
        </p:txBody>
      </p:sp>
      <p:sp>
        <p:nvSpPr>
          <p:cNvPr id="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その他、検討したこと</a:t>
            </a:r>
            <a:endParaRPr lang="ja-JP" altLang="en-US" sz="1000" dirty="0">
              <a:solidFill>
                <a:schemeClr val="bg1"/>
              </a:solidFill>
              <a:latin typeface="+mn-ea"/>
              <a:ea typeface="+mn-ea"/>
            </a:endParaRPr>
          </a:p>
        </p:txBody>
      </p:sp>
      <p:pic>
        <p:nvPicPr>
          <p:cNvPr id="6" name="Picture 2" descr="http://www.nikkei.com/content/pic/20140516/96958A9C93819497E3E0E2E6948DE3E0E2E7E0E2E3E6E2E2E2E2E2E2-DSXBZO7098434010052014I00002-PN1-26.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96378" y="1497604"/>
            <a:ext cx="2421721" cy="206250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4" descr="http://www.nikkei.com/content/pic/20140516/96958A9C93819497E3E0E2E6948DE3E0E2E7E0E2E3E6E2E2E2E2E2E2-DSXBZO7098371010052014I00001-PN1-26.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3730" y="1504786"/>
            <a:ext cx="1592942" cy="211237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正方形/長方形 10"/>
          <p:cNvSpPr/>
          <p:nvPr/>
        </p:nvSpPr>
        <p:spPr>
          <a:xfrm>
            <a:off x="330236" y="3750807"/>
            <a:ext cx="3550972" cy="461665"/>
          </a:xfrm>
          <a:prstGeom prst="rect">
            <a:avLst/>
          </a:prstGeom>
        </p:spPr>
        <p:txBody>
          <a:bodyPr wrap="none">
            <a:spAutoFit/>
          </a:bodyPr>
          <a:lstStyle/>
          <a:p>
            <a:pPr>
              <a:lnSpc>
                <a:spcPct val="150000"/>
              </a:lnSpc>
            </a:pPr>
            <a:r>
              <a:rPr lang="en-US" altLang="ja-JP" sz="1600" u="sng" dirty="0" smtClean="0">
                <a:solidFill>
                  <a:srgbClr val="FF0000"/>
                </a:solidFill>
                <a:latin typeface="+mn-ea"/>
              </a:rPr>
              <a:t>(3)</a:t>
            </a:r>
            <a:r>
              <a:rPr lang="ja-JP" altLang="en-US" sz="1600" u="sng" dirty="0" smtClean="0">
                <a:solidFill>
                  <a:srgbClr val="FF0000"/>
                </a:solidFill>
                <a:latin typeface="+mn-ea"/>
              </a:rPr>
              <a:t>ゴレンジャー（戦隊もの）の分類</a:t>
            </a:r>
            <a:endParaRPr lang="en-US" altLang="ja-JP" sz="1600" u="sng" dirty="0">
              <a:solidFill>
                <a:srgbClr val="FF0000"/>
              </a:solidFill>
              <a:latin typeface="+mn-ea"/>
            </a:endParaRPr>
          </a:p>
        </p:txBody>
      </p:sp>
      <p:sp>
        <p:nvSpPr>
          <p:cNvPr id="12" name="正方形/長方形 11"/>
          <p:cNvSpPr/>
          <p:nvPr/>
        </p:nvSpPr>
        <p:spPr>
          <a:xfrm>
            <a:off x="330236" y="804289"/>
            <a:ext cx="1518364" cy="461665"/>
          </a:xfrm>
          <a:prstGeom prst="rect">
            <a:avLst/>
          </a:prstGeom>
        </p:spPr>
        <p:txBody>
          <a:bodyPr wrap="none">
            <a:spAutoFit/>
          </a:bodyPr>
          <a:lstStyle/>
          <a:p>
            <a:pPr>
              <a:lnSpc>
                <a:spcPct val="150000"/>
              </a:lnSpc>
            </a:pPr>
            <a:r>
              <a:rPr lang="en-US" altLang="ja-JP" sz="1600" u="sng" dirty="0" smtClean="0">
                <a:solidFill>
                  <a:srgbClr val="FF0000"/>
                </a:solidFill>
                <a:latin typeface="+mn-ea"/>
              </a:rPr>
              <a:t>(1)</a:t>
            </a:r>
            <a:r>
              <a:rPr lang="ja-JP" altLang="en-US" sz="1600" u="sng" dirty="0" smtClean="0">
                <a:solidFill>
                  <a:srgbClr val="FF0000"/>
                </a:solidFill>
                <a:latin typeface="+mn-ea"/>
              </a:rPr>
              <a:t>理想の上司</a:t>
            </a:r>
            <a:endParaRPr lang="en-US" altLang="ja-JP" sz="1600" u="sng" dirty="0">
              <a:solidFill>
                <a:srgbClr val="FF0000"/>
              </a:solidFill>
              <a:latin typeface="+mn-ea"/>
            </a:endParaRPr>
          </a:p>
        </p:txBody>
      </p:sp>
      <p:sp>
        <p:nvSpPr>
          <p:cNvPr id="13" name="AutoShape 2" descr="data:image/png;base64,iVBORw0KGgoAAAANSUhEUgAAARgAAACsCAMAAACXfENpAAAC5VBMVEX/////AAAAAAD//wAAAP8AhADofL38zvzO6vyz9KP09KP8zuoAhwDxgcQAiAAAAGHm5uazs7Ppfrt+fn4zHiPgY9tQR1BQUDVQUFDvAAD4AAA1NTXg4OAAbwDCwsJSWAD/1v8iIiLhAAAAAOA1UFCMiIwAADU1AAB+RABcXgDg4ACMjH6dnZ3dAADMAACzswCzs7x+fox+jIw1NVC8vLPGqKgAALM1NQDLaKRzc3N+AAC8vACzAAC+vsRnRAB+fgAAAH6qqqoAVABxNFnY9f+iToG5ACAAMgATExPm5uC7Un3euM+9QGLEMkwvKi8AABHs7GavITI4ANEAAIwfAADMzAC8zgDAcQABdwDAzMArABfTGgAASQDDLwBrUwDGxqgvkC+5ADrKZwAAABw5SEDDVgCzQwBjY2P/lpQgNTeMAAD/8vKoqMbRoQA7MDvThYUWFjurq22b1owJGmjsm85UVB+sQGEAIgChAFgqKgAAYQAAAMurqxhERET/xMCMlrKsFyNrAKE1IkKDNgCcnHhHmkf/WVdEakRnqWfPtQAqAABQRwDLIzWGAFAWFgAfH1SIt3xuIlKghYW0fQCgN0OamiVZWf9lZSjGoLduAADq3wBJAABzcwDW1pMAHR2qh6VQJibNmRwAAJ3fmt94eFqAo4Xwd2exdnhtduylpdj5+UQyAEbjbMlIJxdxWGg7UACUtpSHmuR4eJweRFOVZoKIXgCTTFxjY5TbpJz/Z2Q9Pf94eMn//8ddKDGweLTf33SRkTwgSSA2NojDnM+zfZ27u2xpimkwMSCuZGTFUFCtkKJYYvI+hj5zSEh+h1vrswAkJENMXjyVXX5qaliWlvtOaGj/r6zAwPGFhTpRAIyEPXx9ff/0MTH//5DvbKLdEF22RrT/gwA3N7N7FH3/vcX34/XPHXj6PVqxsf++cECIHyaOfq5aJEWbhniQpLVnYnhpFDFEaAAnGxCcUQBaIQApAC62O41xDI8hAAAgAElEQVR4nO2dfXwV1Z3/587NE5B7M5NLQ+7NZMwDF0hyCcklkNzkpskNhCSgIJrUBIK4DTUQWHzCRR6irCjIw0ZEUSJQWkrVWosua9di7fq0BcGttYDabbPd7rbd9df2p9v99ff7+3eez5mnmwm5QXyt39dLmTtzcuac93y/n/MwM2ck6Qv7wr6wz4X1TIPWMWo6fTqwdcpVKNG1YB3v951Ig5bTV52MjfKNvQMeaMN7D6aKjaYoipaivFJtp5shlF9efhf8v7Q54pju4HDIQ232sHM6aEoVtNHOrDdWbG5ra9ucaLwW2cRKIZfLGz5u3AY3ttU4pZvtEa0y4ZxlpPq9OdAqqhuTnFgLt7QU+qFtbdkdHk8VJsROIi5pr6b9bj7acCLzQdDjcUemcUZXebkXWnn59hmOMbf+zcL07HRk2dnphWtSUZkx2GgxXIG5pJVK//7kq3hzvh2ZaInHbHHVNsfGQ17RyhzIrJf96aL5ryYZXQ0/tmDBgscSqhMb5RUC5vLHH330HGH0gE26Z4HD7Dr/zC7Pv63yeM48c34E6MxBuxxNXLzeo7bn1t6kXLq7yb+XrlZjp0Uvttb5oLW2vhy1T1ND4ict7eOPfkk3m61NkxoHLrIrHD048nTXyjPwX/C73qbKjdsxjn957bXXXsebb9iRCRcSLi/19JxFaLJbkglSCk1ZUJfhywCWmwH+rdtom4iC+aUUyI9IrzqC0SEYT3B/9MLz3rvC0SBqn4ZtLvFprC7eGydP7ujCm3NsWie9hThKt7R7923Ec95cP946uzHlj4hKRm7w17nwX58dmQ7UUr/6ZEdChtahPYkiq8+cTqsH/gJsZH91uffn4RDc3uXxdFoyrJpDI+g1SVpd7hRMWlvP+g7Eo7tH6tkKNx5ev/4lOTVVT2raAszlV/86gsFkZLxsvcAIzOUNPTKxgp6PL4M9M8zplHrPM43Qzuz/6U//1wjZ9sy0ZPgQYeG98fXnX6NgGiztl9bfLy/teRgCOdByIAGc5xFdliPFqap9EovWYRr/+Z+e/3gBbfl+Y21tAJiPP6oYlLn1V3x02Q7M2sS2bTfn3FN1BoQQ27aA0Zqow/zL6tdW30h/bLHkB0812AN95kBPz27ApaYd7kpZ9R1Nv4i5ZOT+KvRrsvnCLywu09H8cSBfNlp+4pcWMNrBqtLmm5tzcu5pHPE8w7YLLOmanr+R2OTJr5Ot57215nQIjLy0A+rMI8BxHtYRl6sAJtG6CRkRX7Tt+41uqUigQrZaDa2wogFTUEVyiN2jSRvodg6qiEYTwe2nOhSLNb7uAAaIGtbdhzXye+KA0Ao/tul+ZFMgmk1L8PaXLCdWbLAIBSwOBwKBsKpKSl+OncmSoqogSSAWI+cF2mG1fut5B7GfYp2B+gItdhXAVP8WNajBtb/9XcbvfrsW9VRHplgaJgymoidBqqD39ItgdDRSVNVwzAFMIKIiYQ1oYn6OoHn5ftazVKY6Q/RF7q+ZeDDK8Ajpt4/sWr+LjnJGLGKpBAKy1HH51Q5agVc/6uiQVaYdmIyk6LHTNlyqihUcQv1UvFyD2XwbOeXSjtuIvuT1bL0KYOotIxtoBjCaPFhQMKhKsOPCwMBejRSBB3Ah9XYdVVqdd/oVBOPR9VLjPWjrlQ0xdEhLyEzU3YKRGlu6O7DPyERf8jq2yhPfwXMDRkHegAeRIhg8iNToPEAEhYm2/MP7H4C2xLN+VxXaun/tOxCIHhMknWqH0fKNYFRggbb023oM3YSe7q1yBB6aQCzuwEgKrLv2lhlM6SugvpowDxWBZKIlwbXQdnnWe86gLTy6VllCEJaB/vc6Gs1WVb16CxRomk4b1FVVz+tOf5joDOaSnj4EZF7VJzacXIGRpEHwX60FTAWspJgsAD0jj2aynvwbhGl0DlDrVzQl8ePJVvu5DtpzXuEEcrE12elUZ6C+pGf3onNGLF2KlJpLMBIsrQx1pYdHUi3A0G5MBsU1FjSBqYwYuIAfsIGqpmMCbmgQGRA6l6jyMdC5ozqTB3t6bRFpYrnAOI04gNGhswppwyBKqoHKPFmDCtgBJ/AqFGN9oUGAdGqTgKmMWgDCsKLTDoId0kk4MkPVhxNVWGeAvqT7W5aCJImJVBgZ1v7gbBsu8QTkIlZGieGBpACmT7M4DPZ+ZdgAZq9mvb4Q6Awzl/K5CroAosETJLZmpyOdgfqS3r0ZXowJFRh8uQPmKVo6SdtvGDDBGke2pT3ZQ8GcCNv5swZ7tolKAcxAWLIBCHYoZSYw03RrhWEZFbkbkLmtYz3k4i+UNXPZUm6ITKRyl4nLrjisb8B4bqgLyiW59HIEcOl5cpsMlFcKW8sHW1HlAzkYRGCClTKcEYxZ0kEPvNfqMNYhAcSqIzJowiq7UIZXrT81ABwNddOn62tHBCxn1ibgVY+Y54xAL0W5lNZ8+hIAUzE35+YKDMFssPlWPggOD8TjiXj8yPBAFHaErGDALuUpUX/LLym8TyQUEZxDX7q5G98m8BcODep2oFNt8AoNRqp+ez/FMnL/pmrYk1Bi5qSgMDWgK1M6v1r/NGdbaekrui0YmE79fcgTjAfU/iOVweBP7NPBfdX7BC5bErYVRgT7W4a2wttK3b2bh8LGvtMEmQJ8chCMsDetX/8MwPLh+nmbXlimRW19tb8mB030bpBOoxtu71uaJJJOx+I7T0LCHpqq294jA2FYvb2M6syWstoEbsbNBvvTp7q7W4aG5KGhtt6WsL2nptr6158ZPt/TmpGRMUU6I22Ck1Ra/cCHigimoyMGBbfznjQKBt9J6eyEuxMdHTQZ2IJ7jnhEMB4P3HcOHTVUGICZ4y0fqn1/bp8sN5Q3RewrHNGVGGiWstNrpIredL+/NyypE9u3Qwab1vNSDM37TgFYXvhuRAJtChfBmpqa5uZ/3lEJ7C9KDWBugvsq72tufqumRgWFfappzpw5DcD2lBjArIT7GsChoyd1oea6qp1EGrNaeqihy+ttiCkJs65pamOj/vVAC7qzBMAUAqXx98b69cZGdaJlBhT+finWuqAV3Vf6xS9+E5HA4Ib6dKJ6/nzY4b0J1RWTIWBuQm3yIrBZOmNbXzgel79GtRSTIWBWNpC9X1l1JB6PoovdGI1GI8su4fSrycR4V95gJBoNcDiB8O6Wltrh4T/jO24QDBLg4eHh3paWS+GJVRo9fr8kfVBX1zp1xYoV//3rX7eC031YTy5HzTZYb+Qe6OIv4mAwl0pyr7YStM5BDyOzPcjAcC4rQQpPyYAu3fn+9oF6YP/HawDjhfvqH3/j/U/BmZWCvLzCQnivemcweJ1fAOP/sqfk1uzs7O7Cwrw8+3tgKTElpqtynS/D52uU3v5SRq6vVdYSCQyG330UQSAwAijIhbRpqyiZOUECZuVXyJ6GlSRNvQx/roKyfIsBzO3w6OOwgZJra2v3bW1DOLIBiOCt2QhMAILZ6Sm5zg9/Z3f3+v2ypfVMhYF+f2LmkZn/hW8sVUlvvwDvRfr2HjmCxkrSA6VpZjIgdCAYzIWITto/s2EFI7O9BIIpsXLxVCIw3q+FgI/dIoDhO8qRkzUgZekuu+5Ps0LBW/1UY8CP6/5UVoa6NVBxtlakHEsk0Ars+sqSysUGMItLSuKL4aGK5jTRKAwA5gTTF3Rvf4B3D7nOBOdJz8aFOGLW6TWSwWA4F2pdyGVmVQavgzD8CIx/ZyhYNitYeWs2e/Zhc6pVOILv42dcH/JU1mEw/wDAAC6eksUZ8FAfIbLjb6DdRMgsT0gHaVj9NTxw33f581MCme0JqcKOiyd4FO+EoRN6nIC5PcRCi5Ppha00DJ1Z4L9sEErdIKzKaGjRZyBS/FSI2goDKDe3LuOvCBnoMRkZiEtuXW5uRi5zmEWwPrNvItE0T7qD6Mtfo/FnfNgjGoum1dIxSxwhu3UPGC/E408TGABMF4a0B+4eeJqCKQcu86dCBgN4TD2BBIQ3faJcJoy8ZPFAZeXi64OIDATjWzwbcLm+snJgse97LIhK/0Ikg8EAfUFcQvfN8HhsyayWfmzLxVNy6Gm4p7Lrqyh8AJhVcOPxPdAjVzEu3vLNfv/O+OyyWTB8QiUgNEM4rGbNjgs+409p06Q9hhTXdz10EEhmsQ+CAf4ym4ASwKSVIp+pxNGEwCwiXDz3peWYwNBoomC+YuLiKWnyPg0Jr9yDyMAKg3++iXo/Ahev9xAQ250URgicN0ggITGmlt2byo6wgsAAIUGhg3QGgPl/8AcKLXBEAJOWVsnJQDBQX1Avbnla2j1mMIQMCSULF+AxXkIGhRACDeII5hc3iAxomPz+WSR8dgKAt5KwKvP7BZUpTOXzijqUmMUg1q9fTGEkpGcZpOUg1v+voU3iOjNPeidO9QVwSfuuBQyOJuwx5jhCHlP+9NN7UDRBnYFgCJdVTyOjYOa07IzHywiM62qksxTSrLgYSykF04kiaXGlJ3g9DR9YQBJWN4Q8+79RagDDdGZ+lXSc6Qs40GydAcRkkMfYcAF+UV9Z+dU9VGdgiBB92bMKjL4G/pKJzJ+yd4aCNhoTCpX5J8hjVvhQINUhMkhwQazfgbnUAS6LMv6egTlh1JkN0g+pvsAkN7OnNIXuDIwmCMYQR+x4PA6gfrUL68zXQIWJvuyB/eGSv+Sx1NTtn+WgMWIs7U7hU9EyGATsWP7EE4BM6K9QNN0ACoj1ZXnIE69b/mcG5k6jzgAwJ6i+GMDsFb3ia+UglIz6wo6jBj50O1Fg0Co9jvSl3MzF21S/s8xWY2btHCjLpk6T3ZK6+Zl1qBMDLtxySAbrTJV0GOsLaHPq4pXbWBTNMOoMKCDTF2Gc5AnONMTL7aDfYYyjvawjODALbt7ehaJpHtQ2GH3wscaSPSCCOJhhAgJrzLeZxiD9pc//pvIpzjVIYur2e0I3MJ1BFcb6sniRJ84GkDMYGKwzuB+D9AWCidPazjxiwEA7gtxkdg+r3ntLEEYT0hmcjsQR4OId4s1SoYPGwCGCfzMFU5i68RIB07oIkKE6g5phpC+L94OLysF8wjaRzuCK3EcibRsHczxu4GAGEz/OwAyXEzJQZ1A6zGU2iqNaHkv7sp00BnTs5K3ZtPObKpGJoG6vr7U1I+4JLSc6A05M9AVUf4CNB05UZQmDSVqR5RTV72l8DBzONN7VNIPZW3Schl3oy17vLSGiMzCdQV9kfo9yn5+NlUSNQW21X+4lLuNvS9WogDyp6VtQl7GI6QwYHC7G+uIJ7ci9maJozsq6x9CfgRWhXISRdX1m5u/F0aQZTOhHRdylZoJKP451BoTwHVxfoC1tEjwGTkxZ+jF+xGXSmynv+xIwdX9s9XGdqZIuEH0J3ZBRR72k9JWshaowYVW6CFTkvjQLmODfZxZtMMSSCQwAt+QJSg5NPRCdqZH+N9cXYFsmv1EugEnHUw2ixiBHAWAOtNBYStEdW+1l7DCt1UO+jDqqM2jMAvUldEOu7xe0sZ6fyMr6RACTVlol/YH3/XLoHFX8eFHm8aRglmQWnaZNe+V2TgaA4fqCwNw1RwSTnm7UGDxOyt56IPVg8JQDAHNhCnxcnugMinWoLzvAIdYSzf8kKyurWuwFww4eM9YSxY9nZma+XOIIphIcL/qU9ZJfRPVGOoPTsf7L9mOTH2JgarGK7BQ0howF/G13T5q0uzu1YHQMpi42ZcpGuIF0BsZ6HOkLOJhLwZRWLMzKWhgdFczs00Ww4s5gELiivzOCQTqD0tE4An2XY5MnX2KxhPsqfqEfQ7t1vQDMWTotk6KphzCRmFNTpiyBd5SwzqjSBawvwGGmnqBgYgBM1icnHMCwxrrkUwAm8/AOJzChJ5ZAMOvo752k6reQMRrjgsCcNIGBOkM0hnXqDkyaxGMpOy8VXOhczMUlBAzWGSC+SF/gITbl8FYj4JK1cJoDGDZJheoteIQZTAn0KECOanUJbXluQWM0cXwEwBxrMoGBOgM15lY+DIBgJq1JKRiFgCmYQsEgnUEV2YFlmYGZthCB2WIHpvo5Phfzd6je3CNEMAfPg0brU5yAjpdK2OttXwWeYBgfATCTl9JfcN4XG9SYL7ORY/duyGXSOQqqMBV336jEnBLAZOD+yQ48EZz7II2kDxCYrIXLzGBefbWq5odsLobUO7OoUwTzDvj/yIiqv0PBZRb9KGTyGOGGG7I5d8GnFJnIlLex+QXQj8FcbrsNgDiLwEyiHpWSqQc8F+PrnCKCqYODuf1wa1PkOJty6MNcshby8dK7D2h/ePfd53pq9MRzN9NWphPXO7OIDSRH9s/Tnt1//nyPric4mEzWO47PsYC58XkGZvIWCmazAObb6N9Hqs7SSEoxmBV2YHy/AhqT4cs9fFjX/9EEZuEn0b6bif2hJpFI1NTUgPrGHs2hrdBeHChvv9w5QOxZFaSDT/KBdD8aGCh+GYlQ5hIGpsEM5vUHfmwF4z1UaABz27e/resAzBrMZdIBOl5KxZyMjKZ7Ww8TMNg2hSOR8IULYV3XIwwMGCdBq+LPZVfo1BKBdlkmYMA4Cdrbc/bRdFFjOmDt2GPoeCn+FSOY1av1RgHMMTpeQvO+fn/2P1VEItGKCnj+yG6/n4K5m4RaKuZk1mGHWbAEgjlMKrImwWoSyZfpXEwzDiS5GNRtBkwWgBWNIesH++igsB5Xuql8C8nOlA5yKZaRV7HecX1XObTXH4iEI+HqT/RGPfAG+L2dgKEa1IAz3KiK5YOGRebuXtpKjX9Ohkw5vLwEccHFHlR1NUIMnJeAAeMkGEhRubhYnlE6H6QLNy556Q79B9/ZcKwKFo+AAeMkGEjHy7afk4cH5IF6Md1P6utnDgzDLN6GZNh4aQA/0VxF66uG8RsD72EwdLxUvs+mfMiwypCuTArmZHQSSRegw2wsLm4nV1hN8PPm4LE1HCdlZUUToFYzQHCdkPtrvpV45I4z//Dc68fUfHkwegQrBhwnAS4Jua/4SMgDaL0jpANt9WxPCIJRUecXj5dC9XtV+FaFqifCxDCXdvkkIsPGS4dsygcM5CeCGf8NSV0t+KPPR8BckAmYROO3HlmpP/Pcd56vwifOyZlBxkkLl0kgVU7ptuY0OawvAa3RvKqq1Y2xdjlfUpTOmZ1B0t1H6WaWeIY9wYNCunpPMO6phBWRThXh8VJl58xvKJqEK9wIFLpGrUqQCoOQQ2Ae4mA2bxXLl1coyy1tMD/clcHjpWx/79LxgYGv561bU9daDbno/e3Fez3DsyP6tw68pI/87d8+X5XI8zCljeI2aRkshTz/HjmfyEYspqr94HLjHGPrcK+2CKcDNt2Yjl7hUzhZ3nTyvJa8r11d8q2HV/7g/LtV4IKgibvaZcVy/2ShK1PeJKe3hMXyFaa3ZG9GoBGZs4X+9O5uQEu2vJE6VjDAIjHYuzscKSj+OoiG4LM0fqv0/gEOpnohFV9U4UEu0GoA/iZZKqdIJ8UhHXYEIr6ZRStoUYYOgQq/9JL+zHe+c2NVZClqh+YAMNJTEAwYL5U3NGyHf7wsIJRPlgvT2xBo9QCOpa29+Bz54+FCn0VWTqHGeikIpWEP4xLRIwVyPeVS0JgltEpyAWoYEsj6oSDQabPw25kUjG06Q6sEGnXae4/IsXAUiAtohVGFDwGD6cLHkPweOlRG/jRmKJ881IY9kPTx1tBTjAuMRt4vwmCm5EGNOcguMGhjZW6DxGGyPkE/I3oN6EcMbYGGdtA8V9Be7XGSDjQg0a8jE3KTD5NURefoRcpXqenhdg6QvLx0jl0gm/K1U/EF46WUgkHd3ilTToHyxHT4XFkMvlsWaBdrEqNgFkbhM0Qbav49TTT6MjqLpMNbZDgimKef91gsJB+m+IpoBbR+VuFwTPAsAuYkA4NeATSVr33ZOQJmEtsXsKuxS6OPwk/FYH4nL1iggq7u8X9cQO3iVHoeyoVMVP3wsoFL2p0ky3N0nFTbJcOx0x13WLmQJp0YqYA2WFUVyfsU2jJWuWXLTtL33di+NWfPnm3rNZr8s0kWMOMZL5H3gSKHMZgLdT5fY2OuL8PHrM4KpvGtNKvNp88CMzAvdtWH7JgInUAsMvTKht+48Ub0yLRo1x2zgIFTD36jpbcdYGAOpAIMadLWES5wAiKXrAFCBpML6GmqKBfjZDg1unZMhGnHiw1xRy5s2IC0iMg2XyrFPB+De78MjHEtJmGiCg8LaLrxzMmQ9UXyicTUZZiNg2FcshLJwARodQuayl+0rk9lC0YdIxgLF9jTvZuBYfJ75QNJ8sJIYAkGE0sCJp+DOV3qDEYJk9r2z/EmBSOIDG2wbcE03MVeqp1GK7w12wqm7W5rLF35fTfiMATMkosWLhzMJxxMsw0XCkYl9QVckoMhczYo6E5pzmC8WxiYu64eGCwx+gVBYkxW1+4OzDaivTXHcd8EzjslBzNTAEMGfBXWV4zBqMAVmPTuNxmYSbvHDQa/hqQ6g/G1knNEFyYHQ9bA08gASIbrb3Xts3vszOoxbFhg8+6113uUiczk95KA8csczFmSLskajcmNvFpHG+uXbSTGBoxto2QDpuvLdq8qMxs47A6Mt88CxlZ9BTAHhkjCK516wC8DaXg4wOd77cAM0oFS1sI7bbiwVRMjbzMwTfYvtzNjE+KZxxPJwBQwMMdoe9OdHMykn6UEjOIGDNcYfofADox6nILp+rNz984IhmmMPZg7+WIP05zB0FtLqQBD3vsn46TUgNEZmDlHknMRPObTpGDKL7kCwybEucZcKRjyMuZUV2Bkd2BwB29MYIpoB88JzEmzxtiCyU41GCq9o4HpX0gsORituggYANOwd1Qw2DLZC/4pAnP3mvGBUfAgq2CKOzDy4Dpkg8nBSAV5Gx98cEtX+YvJ2mpo7SDdgw9ufHAjmx4YJZSOtbsDwzp4VwiGzMW4AlMA/svDyabZcaFg4GoWcFRb6+3aPAoXTxDdGTnpnSvRVTDswdCbbryDZw/m3N3YOJfxgUkaShl41qF9VDB4LV99kINpGw1Myc/uAjatHIKBS3pIynsOYE7ehUxOCsbfthHfd0EFTgEYSU4GBo2ViotHBYPGSjpa7w2DaUo254DBfNCoqo2fYjDw5XP7sRIAU62ChGiNoWJnMOxGPvXwcYGBK5TpU4kZweT6OJj2dlginEo2I8lhYGIKHK4jMDYSY26lStAaytXlj8KhCVyIxBEMWtc3X6gwvneUDAwieIVDAghGl1U+IW4Ak/uldkzmj8g1i9lkt9lj+iQ8dlqG8gh3zE2rgGCeikai50dG+DCyUxq2AwMGjgG8dIR21J4LWb02n1d4K3rTOL/bEUx7Mbpzc4WDSHjrJKKrbN7XDGaqT5DfjRedwMzAix6nneiBRx9oRqub1Zav1jRdTSQO7j+/H3OYaV4YDIGBXlJ+FPUbEg0OYLxNGgFDKgwHkX5ZavPbgolBx2oHKjN4pY+CoNWAImy9S/IsnglMhu8iKEpnnY+u2uwEJu1ERUUFfNAVgfG+t/aZH2iapibUxDvvvJMUDBhvnq6uPk0WxPaaF1UnYPJaaIXboKv4ZcUBjBQgUnTlc75weaUAV6hEqx0Y0DIB87VSv7SEUgd7ahxYGgYjb5H3eoK7Rs4s1BS4rN/BgwflJGC88AkQQuGodX0zDMbfIuNF3nrxI/LKZgcwkoKkaDy3aPsLioU4VMX5GAEM8pvHKD8TGCC6NcZ5iFL8BMZ0CkBDt4r6FbKwui0YwWqVJnsw2dn+Xs6lTZEaW7LtwYDOWX7++G5dGywpmAVXDAbY2g8//ImGl+IfBxi4WAww/Ax0cjCptYkDA6xecQcGNEEPmft5DAy6nZR+bYF5jEr8lYJx6TFNis0+Bob3czeD/Fr8VweMLt4lMIHJuGjvMWiMVFE6Khi0ll50tgswmhsw+Bm7cOHVAcOW3reC8bWy0fMVgoFdFeMHYmzBlL+nSNobnycw7K7exIJB3X/zKPvzAabWJZh1NmAM46fg2MBsFAXFj57jDRjBjOexjxSAkZZZIdwrgrmXpBPeI/DMxh/dMXjRdLjH3JvbDj0h0mXc+QbSN/G7SsQ7RC9KzRsn9hZwBWaGFYwhvKaRdOIL6SVOYEzeUV6Ndj5q9aLPFIx2yucApq6aT21cBTBzrzEw5ClxOzDC96dswNSOBiaI/36dSzB3jgoG64moO9cWGKony0YBM53s67TsM+rJoyTdkLhze6MZDINgt++aADMtyT47MDb7DHoyl6QTli2gXvQ/DszczwOYdY5ghD6CCIF+56dvFDDryD5rKBn1hD76OZQcDHt9+GqBwS91WcH4xFX3BDDL6L6O5qRg2DfblGELGBHCEEsnzP9S3eEQ+AvnwizexIJZMTYw7Atco4BhH3wQZ/EoGCFs2IemNGFOhobXF2Ckzz8Y9vlDt6GkJQfDQsktGG3zVQLTOSYwwgczhckqKxjhg5nCvK8VzFGeThhcWsCIC+fwWbyJBcNHSwYwreJD1mMHU88roiYD08RvBF1rYPhNNxGMz/Al0C/AcDArxDRXAIZXOCVghMW5+LzvZw+GPbVp+L41n6yiYPgCgOI9ZD7vS8Gwt/ANH+Xlg8v3yR77de7YLN5nDqbnxChg3sLXU+dLRoovO/DpzSdwOj5V5QDm5yQ/uhCIE5hUriRpMX7/2lFj+NyLAxjLnK8DGDJH8753FDBkSMCmGBzATOScryTcvxbA8PvW0MYLJmgCM9clGDYp5Tes2xC4SmDYTTcRzGPik0nTTACo3esEZrbxI+vTncDQwSKxR53AmAA47U+x2YJZ4AaMeb8ZADW3YMz7r3kwZs+gNmYwxJPMnkHt8wDmMUHvI9scwPB53xNQkiJ8/VojGD7vuwOl63IAw+dp8C0VriXG+0d83rdlQj8nRO8tcTBG7eUie6/pL9m8LxJl3vpMN6Vjk1VIlLnIPmpKx+ZpkCg791cmYh1fGwC2pD8AAAW0SURBVLMDI7YC1o4ctRkuwbAeMer4cTBzTelqr30w9h5z9cAY7lMnATORoaTDbwhhMJ0+8nRiq/AgsTbkAswWmI8LMCBfrW90MA194LzLuukKo05g/FvHuWRMUlP1QF4dMlk6dxFttCb49z0VWd6GyZTeaV5UQm4mR+bLshJQK1FPLlSSZ0n3BGZWEtcKQH5dZGGYLZZ0R8mR7SA/WS7szgaW3j1kSdfWnQ6O+LtbbL6PnTKDj7gGosDgd+p1uBHlD7ziD3b3bZs/f9vN1tU2wKET88Eh9Kx6QIoE4DddnohK5qcEB5XoDngoqksQjLwFrlTQZJvfdnCkC+UH/hvaCqzXNl0LPATTpQqD1diX9jThJEYw1GwKyF/7CEj4q7+aZAFTAF86wB/uLnCdn8t0V1zvUS2RQjDEbMBQG/z8gJHCJHMORheeyVc6p7oo4DdARfgLDs5gDsqu83OZboyVHYtFg/iuIQczs5L3Y5SBHe2jFvDrlUeUgQHmZY5gVJjObX7u0o29vq6t+qe4OeRgvvdNPh2gff/7bNGbQdNfsgL2ffN7yve/z8AUm9Kx31WPw3Ru83OVbuz1dW3REtLvSNAvCx5ZxT1GO3SIFdD8lzorYNc+5dAhCsbyLWr2zdqqBpjObX6u0o25uu4t3ESA6NTlp5UJYJqcC8gEsg9UuIlNbFue6afvR0lVc0A6t/m5SldrPpZC0+mJdbau3VI+uFa23Dt6AdufkqV21lt2BqPWypLb/Nymm0CjFWFgNKHpjcl8ITHnArbDNd7obrPE8PwU0M12mZ/bdFe8/ocLSwpG5mYdsSX4Qd5yRGzS8V1u83ObzizMqTQGhm44gLG+oarzgxxMwHpTQ/iOtdv8xn7e1Bt1/QgdOoqfjf+fDIa2pgUUSFioWtICqikGI+Q39vNOgBGXKaDjHbFZ4UWw/d69tYC6XTq2yoXr/MZ83okwAmIUMHazZWF2lImgqtqk417kNj+36T4rMEI021WYF5BdV1swMeYxMZf5uT1vwUTev04Chi3HK1s6+tC0AnqY7qHrBZvS8ReBXebn9rzjWl9zNEsCJn+UArDjdIdm/w4Ry1JxmZ/b816rYJhH0R2KPRjWGx4FDPdQt+kmHgxwdxIGdmCK7e9UsD4o22GfjnWHFZf5uT3vhILBlxMIJBFOYbDDwDipvxmMZaBk2q+4zM/teScUDO7hgSYVgxHlbsxgnNYRoPs/V2CwYDIwYt0YGKfBmluPMYMZLT+35/2MwPBm0Wl4T/oldHSlOy3CzMZh/a7yk12e16E5T5E5g+EdKae/JR5AS+fkMHxgqrvKz+155fGs+jyq4UIzMO38SGSsYByXKuGzeKkGM4E39jGJAGuVWGlUtwVkhRsdDPHC5PmNBcwVr8g6qhFdAMPiCBYCNu0QcFnAAsdbSsw4GD3VYFLxvT9bo6HDer5UD7gQFicpYLtczAdyjhqj8ckvbbT8ZJfnpTZB876sU8rAkO4r95f2giQFFI9pjum0fE5Pl5Pm1+72vBNLhs9dF/ApTbgzJpQvyZSzLpQ9kCTedcHltaTpigWfSXLeweIJjaYIa+1AaQdZeSO64C8O4xWSkntCIFkJA+KFtZ3mY+kEMslqnJDdpbsiE+51BBJSmOcvxnkyLsIMbziZV8eMBx07gihdsTv9iEyczohcYFFjtLyCvyTlIvQ7w8lKGDAfdCBD0rkmM0E6I8wRECT9EbF8EEvSOOJTlhr7E9s5X+by7A/UpJPcxdwZkvVsEy7TjdGE2bYAvYAYUJhikcNJO5YUjPDhqGRztDA/qkm2c8NCuqT5MRO+IJbKoQErZD537HC/TpdoLJbDo5wNo9X6gYTr/XjBy3zbOdpikp8uqQHc9oVHSZc0P8HcphubhQfzgQ0GxEyVfLCz3eW5lALw50RoUGc02TQBzk9RiuHfjJoueX5iGdyk+/8Q62yZdb484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latin typeface="+mn-ea"/>
            </a:endParaRPr>
          </a:p>
        </p:txBody>
      </p:sp>
      <p:pic>
        <p:nvPicPr>
          <p:cNvPr id="1028" name="Picture 4" descr="秘密戦隊ゴレンジャー"/>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5382" y="4435191"/>
            <a:ext cx="2748441" cy="1688329"/>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正方形/長方形 13"/>
          <p:cNvSpPr/>
          <p:nvPr/>
        </p:nvSpPr>
        <p:spPr>
          <a:xfrm>
            <a:off x="41957" y="5579899"/>
            <a:ext cx="697627" cy="400110"/>
          </a:xfrm>
          <a:prstGeom prst="rect">
            <a:avLst/>
          </a:prstGeom>
        </p:spPr>
        <p:txBody>
          <a:bodyPr wrap="none">
            <a:spAutoFit/>
          </a:bodyPr>
          <a:lstStyle/>
          <a:p>
            <a:r>
              <a:rPr lang="ja-JP" altLang="en-US" sz="1000" dirty="0" smtClean="0">
                <a:solidFill>
                  <a:srgbClr val="FB95CD"/>
                </a:solidFill>
                <a:latin typeface="+mn-ea"/>
              </a:rPr>
              <a:t>紅一点</a:t>
            </a:r>
            <a:endParaRPr lang="en-US" altLang="ja-JP" sz="1000" dirty="0" smtClean="0">
              <a:solidFill>
                <a:srgbClr val="FB95CD"/>
              </a:solidFill>
              <a:latin typeface="+mn-ea"/>
            </a:endParaRPr>
          </a:p>
          <a:p>
            <a:r>
              <a:rPr lang="ja-JP" altLang="en-US" sz="1000" dirty="0">
                <a:solidFill>
                  <a:srgbClr val="FB95CD"/>
                </a:solidFill>
                <a:latin typeface="+mn-ea"/>
              </a:rPr>
              <a:t>アイドル</a:t>
            </a:r>
          </a:p>
        </p:txBody>
      </p:sp>
      <p:sp>
        <p:nvSpPr>
          <p:cNvPr id="16" name="正方形/長方形 15"/>
          <p:cNvSpPr/>
          <p:nvPr/>
        </p:nvSpPr>
        <p:spPr>
          <a:xfrm>
            <a:off x="829025" y="6085957"/>
            <a:ext cx="697627" cy="400110"/>
          </a:xfrm>
          <a:prstGeom prst="rect">
            <a:avLst/>
          </a:prstGeom>
        </p:spPr>
        <p:txBody>
          <a:bodyPr wrap="none">
            <a:spAutoFit/>
          </a:bodyPr>
          <a:lstStyle/>
          <a:p>
            <a:r>
              <a:rPr lang="ja-JP" altLang="en-US" sz="1000" dirty="0" smtClean="0">
                <a:solidFill>
                  <a:srgbClr val="5865FF"/>
                </a:solidFill>
                <a:latin typeface="+mn-ea"/>
              </a:rPr>
              <a:t>冷静で</a:t>
            </a:r>
            <a:r>
              <a:rPr lang="en-US" altLang="ja-JP" sz="1000" dirty="0" smtClean="0">
                <a:solidFill>
                  <a:srgbClr val="5865FF"/>
                </a:solidFill>
                <a:latin typeface="+mn-ea"/>
              </a:rPr>
              <a:t/>
            </a:r>
            <a:br>
              <a:rPr lang="en-US" altLang="ja-JP" sz="1000" dirty="0" smtClean="0">
                <a:solidFill>
                  <a:srgbClr val="5865FF"/>
                </a:solidFill>
                <a:latin typeface="+mn-ea"/>
              </a:rPr>
            </a:br>
            <a:r>
              <a:rPr lang="ja-JP" altLang="en-US" sz="1000" dirty="0" smtClean="0">
                <a:solidFill>
                  <a:srgbClr val="5865FF"/>
                </a:solidFill>
                <a:latin typeface="+mn-ea"/>
              </a:rPr>
              <a:t>頭脳明晰</a:t>
            </a:r>
            <a:endParaRPr lang="ja-JP" altLang="en-US" sz="1000" dirty="0">
              <a:solidFill>
                <a:srgbClr val="5865FF"/>
              </a:solidFill>
              <a:latin typeface="+mn-ea"/>
            </a:endParaRPr>
          </a:p>
        </p:txBody>
      </p:sp>
      <p:sp>
        <p:nvSpPr>
          <p:cNvPr id="18" name="正方形/長方形 17"/>
          <p:cNvSpPr/>
          <p:nvPr/>
        </p:nvSpPr>
        <p:spPr>
          <a:xfrm>
            <a:off x="1550391" y="6070445"/>
            <a:ext cx="825867" cy="400110"/>
          </a:xfrm>
          <a:prstGeom prst="rect">
            <a:avLst/>
          </a:prstGeom>
        </p:spPr>
        <p:txBody>
          <a:bodyPr wrap="none">
            <a:spAutoFit/>
          </a:bodyPr>
          <a:lstStyle/>
          <a:p>
            <a:r>
              <a:rPr lang="ja-JP" altLang="en-US" sz="1000" dirty="0" smtClean="0">
                <a:solidFill>
                  <a:srgbClr val="FF0000"/>
                </a:solidFill>
                <a:latin typeface="+mn-ea"/>
              </a:rPr>
              <a:t>責任感ある</a:t>
            </a:r>
            <a:r>
              <a:rPr lang="en-US" altLang="ja-JP" sz="1000" dirty="0" smtClean="0">
                <a:solidFill>
                  <a:srgbClr val="FF0000"/>
                </a:solidFill>
                <a:latin typeface="+mn-ea"/>
              </a:rPr>
              <a:t/>
            </a:r>
            <a:br>
              <a:rPr lang="en-US" altLang="ja-JP" sz="1000" dirty="0" smtClean="0">
                <a:solidFill>
                  <a:srgbClr val="FF0000"/>
                </a:solidFill>
                <a:latin typeface="+mn-ea"/>
              </a:rPr>
            </a:br>
            <a:r>
              <a:rPr lang="ja-JP" altLang="en-US" sz="1000" dirty="0" smtClean="0">
                <a:solidFill>
                  <a:srgbClr val="FF0000"/>
                </a:solidFill>
                <a:latin typeface="+mn-ea"/>
              </a:rPr>
              <a:t>指揮官</a:t>
            </a:r>
            <a:endParaRPr lang="ja-JP" altLang="en-US" sz="1000" dirty="0">
              <a:solidFill>
                <a:srgbClr val="FF0000"/>
              </a:solidFill>
              <a:latin typeface="+mn-ea"/>
            </a:endParaRPr>
          </a:p>
        </p:txBody>
      </p:sp>
      <p:sp>
        <p:nvSpPr>
          <p:cNvPr id="19" name="正方形/長方形 18"/>
          <p:cNvSpPr/>
          <p:nvPr/>
        </p:nvSpPr>
        <p:spPr>
          <a:xfrm>
            <a:off x="2376258" y="6085957"/>
            <a:ext cx="954107" cy="400110"/>
          </a:xfrm>
          <a:prstGeom prst="rect">
            <a:avLst/>
          </a:prstGeom>
        </p:spPr>
        <p:txBody>
          <a:bodyPr wrap="none">
            <a:spAutoFit/>
          </a:bodyPr>
          <a:lstStyle/>
          <a:p>
            <a:r>
              <a:rPr lang="ja-JP" altLang="en-US" sz="1000" dirty="0" smtClean="0">
                <a:solidFill>
                  <a:schemeClr val="accent4"/>
                </a:solidFill>
                <a:latin typeface="+mn-ea"/>
              </a:rPr>
              <a:t>身体が大きく</a:t>
            </a:r>
            <a:r>
              <a:rPr lang="en-US" altLang="ja-JP" sz="1000" dirty="0" smtClean="0">
                <a:solidFill>
                  <a:schemeClr val="accent4"/>
                </a:solidFill>
                <a:latin typeface="+mn-ea"/>
              </a:rPr>
              <a:t/>
            </a:r>
            <a:br>
              <a:rPr lang="en-US" altLang="ja-JP" sz="1000" dirty="0" smtClean="0">
                <a:solidFill>
                  <a:schemeClr val="accent4"/>
                </a:solidFill>
                <a:latin typeface="+mn-ea"/>
              </a:rPr>
            </a:br>
            <a:r>
              <a:rPr lang="ja-JP" altLang="en-US" sz="1000" dirty="0" smtClean="0">
                <a:solidFill>
                  <a:schemeClr val="accent4"/>
                </a:solidFill>
                <a:latin typeface="+mn-ea"/>
              </a:rPr>
              <a:t>力持ち</a:t>
            </a:r>
            <a:endParaRPr lang="ja-JP" altLang="en-US" sz="1000" dirty="0">
              <a:solidFill>
                <a:schemeClr val="accent4"/>
              </a:solidFill>
              <a:latin typeface="+mn-ea"/>
            </a:endParaRPr>
          </a:p>
        </p:txBody>
      </p:sp>
      <p:sp>
        <p:nvSpPr>
          <p:cNvPr id="20" name="正方形/長方形 19"/>
          <p:cNvSpPr/>
          <p:nvPr/>
        </p:nvSpPr>
        <p:spPr>
          <a:xfrm>
            <a:off x="3330365" y="5656768"/>
            <a:ext cx="825867" cy="400110"/>
          </a:xfrm>
          <a:prstGeom prst="rect">
            <a:avLst/>
          </a:prstGeom>
        </p:spPr>
        <p:txBody>
          <a:bodyPr wrap="none">
            <a:spAutoFit/>
          </a:bodyPr>
          <a:lstStyle/>
          <a:p>
            <a:r>
              <a:rPr lang="ja-JP" altLang="en-US" sz="1000" dirty="0" smtClean="0">
                <a:solidFill>
                  <a:srgbClr val="00B050"/>
                </a:solidFill>
                <a:latin typeface="+mn-ea"/>
              </a:rPr>
              <a:t>無邪気で</a:t>
            </a:r>
            <a:r>
              <a:rPr lang="en-US" altLang="ja-JP" sz="1000" dirty="0" smtClean="0">
                <a:solidFill>
                  <a:srgbClr val="00B050"/>
                </a:solidFill>
                <a:latin typeface="+mn-ea"/>
              </a:rPr>
              <a:t/>
            </a:r>
            <a:br>
              <a:rPr lang="en-US" altLang="ja-JP" sz="1000" dirty="0" smtClean="0">
                <a:solidFill>
                  <a:srgbClr val="00B050"/>
                </a:solidFill>
                <a:latin typeface="+mn-ea"/>
              </a:rPr>
            </a:br>
            <a:r>
              <a:rPr lang="ja-JP" altLang="en-US" sz="1000" dirty="0" smtClean="0">
                <a:solidFill>
                  <a:srgbClr val="00B050"/>
                </a:solidFill>
                <a:latin typeface="+mn-ea"/>
              </a:rPr>
              <a:t>子供っぽい</a:t>
            </a:r>
            <a:endParaRPr lang="ja-JP" altLang="en-US" sz="1000" dirty="0">
              <a:solidFill>
                <a:srgbClr val="00B050"/>
              </a:solidFill>
              <a:latin typeface="+mn-ea"/>
            </a:endParaRPr>
          </a:p>
        </p:txBody>
      </p:sp>
      <p:sp>
        <p:nvSpPr>
          <p:cNvPr id="25" name="正方形/長方形 24"/>
          <p:cNvSpPr/>
          <p:nvPr/>
        </p:nvSpPr>
        <p:spPr>
          <a:xfrm>
            <a:off x="5117277" y="876468"/>
            <a:ext cx="3262432" cy="461665"/>
          </a:xfrm>
          <a:prstGeom prst="rect">
            <a:avLst/>
          </a:prstGeom>
        </p:spPr>
        <p:txBody>
          <a:bodyPr wrap="none">
            <a:spAutoFit/>
          </a:bodyPr>
          <a:lstStyle/>
          <a:p>
            <a:pPr>
              <a:lnSpc>
                <a:spcPct val="150000"/>
              </a:lnSpc>
            </a:pPr>
            <a:r>
              <a:rPr lang="en-US" altLang="ja-JP" sz="1600" u="sng" dirty="0" smtClean="0">
                <a:solidFill>
                  <a:srgbClr val="FF0000"/>
                </a:solidFill>
                <a:latin typeface="+mn-ea"/>
              </a:rPr>
              <a:t>(2)</a:t>
            </a:r>
            <a:r>
              <a:rPr lang="ja-JP" altLang="en-US" sz="1600" u="sng" dirty="0" smtClean="0">
                <a:solidFill>
                  <a:srgbClr val="FF0000"/>
                </a:solidFill>
                <a:latin typeface="+mn-ea"/>
              </a:rPr>
              <a:t>心理学者「植木理恵」</a:t>
            </a:r>
            <a:r>
              <a:rPr lang="en-US" altLang="ja-JP" sz="1600" u="sng" dirty="0" smtClean="0">
                <a:solidFill>
                  <a:srgbClr val="FF0000"/>
                </a:solidFill>
                <a:latin typeface="+mn-ea"/>
              </a:rPr>
              <a:t>5</a:t>
            </a:r>
            <a:r>
              <a:rPr lang="ja-JP" altLang="en-US" sz="1600" u="sng" dirty="0" smtClean="0">
                <a:solidFill>
                  <a:srgbClr val="FF0000"/>
                </a:solidFill>
                <a:latin typeface="+mn-ea"/>
              </a:rPr>
              <a:t>タイプ</a:t>
            </a:r>
            <a:endParaRPr lang="en-US" altLang="ja-JP" sz="1600" u="sng" dirty="0">
              <a:solidFill>
                <a:srgbClr val="FF0000"/>
              </a:solidFill>
              <a:latin typeface="+mn-ea"/>
            </a:endParaRPr>
          </a:p>
        </p:txBody>
      </p:sp>
      <p:pic>
        <p:nvPicPr>
          <p:cNvPr id="1030" name="Picture 6" descr="http://stat.ameba.jp/user_images/20151030/07/koisurumahoujyuku/76/97/j/o0320018413468837942.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55516" y="1522095"/>
            <a:ext cx="3048000" cy="1752600"/>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正方形/長方形 26"/>
          <p:cNvSpPr/>
          <p:nvPr/>
        </p:nvSpPr>
        <p:spPr>
          <a:xfrm>
            <a:off x="5117277" y="3750807"/>
            <a:ext cx="2730235" cy="461665"/>
          </a:xfrm>
          <a:prstGeom prst="rect">
            <a:avLst/>
          </a:prstGeom>
        </p:spPr>
        <p:txBody>
          <a:bodyPr wrap="none">
            <a:spAutoFit/>
          </a:bodyPr>
          <a:lstStyle/>
          <a:p>
            <a:pPr>
              <a:lnSpc>
                <a:spcPct val="150000"/>
              </a:lnSpc>
            </a:pPr>
            <a:r>
              <a:rPr lang="en-US" altLang="ja-JP" sz="1600" u="sng" dirty="0" smtClean="0">
                <a:solidFill>
                  <a:srgbClr val="FF0000"/>
                </a:solidFill>
                <a:latin typeface="+mn-ea"/>
              </a:rPr>
              <a:t>(4)</a:t>
            </a:r>
            <a:r>
              <a:rPr lang="ja-JP" altLang="en-US" sz="1600" u="sng" dirty="0" smtClean="0">
                <a:solidFill>
                  <a:srgbClr val="FF0000"/>
                </a:solidFill>
                <a:latin typeface="+mn-ea"/>
              </a:rPr>
              <a:t>乙女</a:t>
            </a:r>
            <a:r>
              <a:rPr lang="ja-JP" altLang="en-US" sz="1600" u="sng" dirty="0">
                <a:solidFill>
                  <a:srgbClr val="FF0000"/>
                </a:solidFill>
                <a:latin typeface="+mn-ea"/>
              </a:rPr>
              <a:t>ゲームのキャラ設定</a:t>
            </a:r>
            <a:endParaRPr lang="en-US" altLang="ja-JP" sz="1600" u="sng" dirty="0">
              <a:solidFill>
                <a:srgbClr val="FF0000"/>
              </a:solidFill>
              <a:latin typeface="+mn-ea"/>
            </a:endParaRPr>
          </a:p>
        </p:txBody>
      </p:sp>
      <p:pic>
        <p:nvPicPr>
          <p:cNvPr id="28" name="図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64799" y="4632737"/>
            <a:ext cx="4424246" cy="1106062"/>
          </a:xfrm>
          <a:prstGeom prst="rect">
            <a:avLst/>
          </a:prstGeom>
        </p:spPr>
      </p:pic>
    </p:spTree>
    <p:extLst>
      <p:ext uri="{BB962C8B-B14F-4D97-AF65-F5344CB8AC3E}">
        <p14:creationId xmlns:p14="http://schemas.microsoft.com/office/powerpoint/2010/main" val="203007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p:cNvSpPr>
            <a:spLocks noGrp="1"/>
          </p:cNvSpPr>
          <p:nvPr>
            <p:ph type="ftr" sz="quarter" idx="11"/>
          </p:nvPr>
        </p:nvSpPr>
        <p:spPr/>
        <p:txBody>
          <a:bodyPr/>
          <a:lstStyle/>
          <a:p>
            <a:r>
              <a:rPr lang="en-US" altLang="ja-JP" smtClean="0">
                <a:latin typeface="+mn-ea"/>
              </a:rPr>
              <a:t>©                         </a:t>
            </a:r>
            <a:r>
              <a:rPr lang="ja-JP" altLang="en-US" smtClean="0">
                <a:latin typeface="+mn-ea"/>
              </a:rPr>
              <a:t>　</a:t>
            </a:r>
            <a:r>
              <a:rPr lang="en-US" altLang="ja-JP" smtClean="0">
                <a:latin typeface="+mn-ea"/>
              </a:rPr>
              <a:t> all rights reserved</a:t>
            </a:r>
            <a:endParaRPr lang="ja-JP" altLang="en-US" dirty="0">
              <a:latin typeface="+mn-ea"/>
            </a:endParaRPr>
          </a:p>
        </p:txBody>
      </p:sp>
      <p:sp>
        <p:nvSpPr>
          <p:cNvPr id="5" name="スライド番号プレースホルダー 4"/>
          <p:cNvSpPr>
            <a:spLocks noGrp="1"/>
          </p:cNvSpPr>
          <p:nvPr>
            <p:ph type="sldNum" sz="quarter" idx="12"/>
          </p:nvPr>
        </p:nvSpPr>
        <p:spPr/>
        <p:txBody>
          <a:bodyPr/>
          <a:lstStyle/>
          <a:p>
            <a:fld id="{1EC08E6F-7062-455E-B790-E1186509D80A}" type="slidenum">
              <a:rPr lang="ja-JP" altLang="en-US" sz="800" smtClean="0">
                <a:latin typeface="+mn-ea"/>
              </a:rPr>
              <a:pPr/>
              <a:t>9</a:t>
            </a:fld>
            <a:endParaRPr lang="ja-JP" altLang="en-US" sz="800">
              <a:latin typeface="+mn-ea"/>
            </a:endParaRPr>
          </a:p>
        </p:txBody>
      </p:sp>
      <p:sp>
        <p:nvSpPr>
          <p:cNvPr id="17" name="正方形/長方形 16"/>
          <p:cNvSpPr/>
          <p:nvPr/>
        </p:nvSpPr>
        <p:spPr>
          <a:xfrm>
            <a:off x="674339" y="991401"/>
            <a:ext cx="8052640" cy="1200329"/>
          </a:xfrm>
          <a:prstGeom prst="rect">
            <a:avLst/>
          </a:prstGeom>
        </p:spPr>
        <p:txBody>
          <a:bodyPr wrap="square">
            <a:spAutoFit/>
          </a:bodyPr>
          <a:lstStyle/>
          <a:p>
            <a:pPr>
              <a:lnSpc>
                <a:spcPct val="150000"/>
              </a:lnSpc>
            </a:pPr>
            <a:r>
              <a:rPr lang="ja-JP" altLang="en-US" sz="2400" b="1" dirty="0" smtClean="0">
                <a:solidFill>
                  <a:schemeClr val="tx1">
                    <a:lumMod val="75000"/>
                    <a:lumOff val="25000"/>
                  </a:schemeClr>
                </a:solidFill>
                <a:latin typeface="+mn-ea"/>
              </a:rPr>
              <a:t>個人の性格・特性の分類だけでなく</a:t>
            </a:r>
            <a:endParaRPr lang="en-US" altLang="ja-JP" sz="2400" b="1" dirty="0" smtClean="0">
              <a:solidFill>
                <a:schemeClr val="tx1">
                  <a:lumMod val="75000"/>
                  <a:lumOff val="25000"/>
                </a:schemeClr>
              </a:solidFill>
              <a:latin typeface="+mn-ea"/>
            </a:endParaRPr>
          </a:p>
          <a:p>
            <a:pPr>
              <a:lnSpc>
                <a:spcPct val="150000"/>
              </a:lnSpc>
            </a:pPr>
            <a:r>
              <a:rPr lang="ja-JP" altLang="en-US" sz="2400" b="1" dirty="0" smtClean="0">
                <a:solidFill>
                  <a:schemeClr val="tx1">
                    <a:lumMod val="75000"/>
                    <a:lumOff val="25000"/>
                  </a:schemeClr>
                </a:solidFill>
                <a:latin typeface="+mn-ea"/>
              </a:rPr>
              <a:t>「教える」「教わる」と</a:t>
            </a:r>
            <a:r>
              <a:rPr lang="ja-JP" altLang="en-US" sz="2400" b="1" dirty="0" smtClean="0">
                <a:solidFill>
                  <a:schemeClr val="tx1">
                    <a:lumMod val="75000"/>
                    <a:lumOff val="25000"/>
                  </a:schemeClr>
                </a:solidFill>
                <a:latin typeface="+mn-ea"/>
              </a:rPr>
              <a:t>いう観点で掘り下げられないか</a:t>
            </a:r>
            <a:endParaRPr lang="en-US" altLang="ja-JP" sz="2400" b="1" dirty="0" smtClean="0">
              <a:solidFill>
                <a:schemeClr val="tx1">
                  <a:lumMod val="75000"/>
                  <a:lumOff val="25000"/>
                </a:schemeClr>
              </a:solidFill>
              <a:latin typeface="+mn-ea"/>
            </a:endParaRPr>
          </a:p>
        </p:txBody>
      </p:sp>
      <p:sp>
        <p:nvSpPr>
          <p:cNvPr id="18" name="正方形/長方形 17"/>
          <p:cNvSpPr/>
          <p:nvPr/>
        </p:nvSpPr>
        <p:spPr>
          <a:xfrm>
            <a:off x="1460500" y="2969363"/>
            <a:ext cx="2324100" cy="553998"/>
          </a:xfrm>
          <a:prstGeom prst="rect">
            <a:avLst/>
          </a:prstGeom>
        </p:spPr>
        <p:txBody>
          <a:bodyPr wrap="square" anchor="ctr">
            <a:spAutoFit/>
          </a:bodyPr>
          <a:lstStyle/>
          <a:p>
            <a:pPr algn="ctr">
              <a:lnSpc>
                <a:spcPct val="150000"/>
              </a:lnSpc>
            </a:pPr>
            <a:r>
              <a:rPr lang="ja-JP" altLang="en-US" sz="2000" b="1" dirty="0" smtClean="0">
                <a:solidFill>
                  <a:schemeClr val="tx1">
                    <a:lumMod val="75000"/>
                    <a:lumOff val="25000"/>
                  </a:schemeClr>
                </a:solidFill>
                <a:latin typeface="+mn-ea"/>
              </a:rPr>
              <a:t>教わる側の特性</a:t>
            </a:r>
            <a:endParaRPr lang="en-US" altLang="ja-JP" sz="2000" b="1" dirty="0" smtClean="0">
              <a:solidFill>
                <a:schemeClr val="tx1">
                  <a:lumMod val="75000"/>
                  <a:lumOff val="25000"/>
                </a:schemeClr>
              </a:solidFill>
              <a:latin typeface="+mn-ea"/>
            </a:endParaRPr>
          </a:p>
        </p:txBody>
      </p:sp>
      <p:sp>
        <p:nvSpPr>
          <p:cNvPr id="9" name="タイトル 1"/>
          <p:cNvSpPr txBox="1">
            <a:spLocks/>
          </p:cNvSpPr>
          <p:nvPr/>
        </p:nvSpPr>
        <p:spPr>
          <a:xfrm>
            <a:off x="417022" y="60821"/>
            <a:ext cx="8410318" cy="599580"/>
          </a:xfrm>
          <a:prstGeom prst="rect">
            <a:avLst/>
          </a:prstGeom>
          <a:solidFill>
            <a:schemeClr val="tx1">
              <a:lumMod val="65000"/>
              <a:lumOff val="3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2800" b="1" kern="1200">
                <a:solidFill>
                  <a:srgbClr val="CC0000"/>
                </a:solidFill>
                <a:latin typeface="+mj-lt"/>
                <a:ea typeface="+mj-ea"/>
                <a:cs typeface="+mj-cs"/>
              </a:defRPr>
            </a:lvl1pPr>
          </a:lstStyle>
          <a:p>
            <a:pPr algn="ctr"/>
            <a:r>
              <a:rPr lang="ja-JP" altLang="en-US" dirty="0" smtClean="0">
                <a:solidFill>
                  <a:schemeClr val="bg1"/>
                </a:solidFill>
                <a:latin typeface="+mn-ea"/>
                <a:ea typeface="+mn-ea"/>
              </a:rPr>
              <a:t>方針</a:t>
            </a:r>
            <a:endParaRPr lang="ja-JP" altLang="en-US" sz="1000" dirty="0">
              <a:solidFill>
                <a:schemeClr val="bg1"/>
              </a:solidFill>
              <a:latin typeface="+mn-ea"/>
              <a:ea typeface="+mn-ea"/>
            </a:endParaRPr>
          </a:p>
        </p:txBody>
      </p:sp>
      <p:pic>
        <p:nvPicPr>
          <p:cNvPr id="10" name="図 9" descr="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59100" y="3149600"/>
            <a:ext cx="3238500" cy="3238500"/>
          </a:xfrm>
          <a:prstGeom prst="rect">
            <a:avLst/>
          </a:prstGeom>
        </p:spPr>
      </p:pic>
      <p:sp>
        <p:nvSpPr>
          <p:cNvPr id="11" name="正方形/長方形 10"/>
          <p:cNvSpPr/>
          <p:nvPr/>
        </p:nvSpPr>
        <p:spPr>
          <a:xfrm>
            <a:off x="5118100" y="2969363"/>
            <a:ext cx="2705302" cy="553998"/>
          </a:xfrm>
          <a:prstGeom prst="rect">
            <a:avLst/>
          </a:prstGeom>
        </p:spPr>
        <p:txBody>
          <a:bodyPr wrap="square" anchor="ctr">
            <a:spAutoFit/>
          </a:bodyPr>
          <a:lstStyle/>
          <a:p>
            <a:pPr algn="ctr">
              <a:lnSpc>
                <a:spcPct val="150000"/>
              </a:lnSpc>
            </a:pPr>
            <a:r>
              <a:rPr lang="ja-JP" altLang="en-US" sz="2000" b="1" dirty="0" smtClean="0">
                <a:solidFill>
                  <a:schemeClr val="tx1">
                    <a:lumMod val="75000"/>
                    <a:lumOff val="25000"/>
                  </a:schemeClr>
                </a:solidFill>
                <a:latin typeface="+mn-ea"/>
              </a:rPr>
              <a:t>対する教え方</a:t>
            </a:r>
            <a:endParaRPr lang="en-US" altLang="ja-JP" sz="2000" b="1" dirty="0" smtClean="0">
              <a:solidFill>
                <a:schemeClr val="tx1">
                  <a:lumMod val="75000"/>
                  <a:lumOff val="25000"/>
                </a:schemeClr>
              </a:solidFill>
              <a:latin typeface="+mn-ea"/>
            </a:endParaRPr>
          </a:p>
        </p:txBody>
      </p:sp>
      <p:cxnSp>
        <p:nvCxnSpPr>
          <p:cNvPr id="3" name="直線矢印コネクタ 2"/>
          <p:cNvCxnSpPr/>
          <p:nvPr/>
        </p:nvCxnSpPr>
        <p:spPr>
          <a:xfrm>
            <a:off x="4044950" y="3302000"/>
            <a:ext cx="965200" cy="0"/>
          </a:xfrm>
          <a:prstGeom prst="straightConnector1">
            <a:avLst/>
          </a:prstGeom>
          <a:ln w="57150" cmpd="sng">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5475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ユーザー定義 1">
      <a:dk1>
        <a:sysClr val="windowText" lastClr="000000"/>
      </a:dk1>
      <a:lt1>
        <a:sysClr val="window" lastClr="FFFFFF"/>
      </a:lt1>
      <a:dk2>
        <a:srgbClr val="44546A"/>
      </a:dk2>
      <a:lt2>
        <a:srgbClr val="E7E6E6"/>
      </a:lt2>
      <a:accent1>
        <a:srgbClr val="5B9BD5"/>
      </a:accent1>
      <a:accent2>
        <a:srgbClr val="E57373"/>
      </a:accent2>
      <a:accent3>
        <a:srgbClr val="A5A5A5"/>
      </a:accent3>
      <a:accent4>
        <a:srgbClr val="FFC000"/>
      </a:accent4>
      <a:accent5>
        <a:srgbClr val="61B6BB"/>
      </a:accent5>
      <a:accent6>
        <a:srgbClr val="B1CF39"/>
      </a:accent6>
      <a:hlink>
        <a:srgbClr val="0563C1"/>
      </a:hlink>
      <a:folHlink>
        <a:srgbClr val="7030A0"/>
      </a:folHlink>
    </a:clrScheme>
    <a:fontScheme name="メイリオ標準">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5875">
          <a:solidFill>
            <a:schemeClr val="tx1">
              <a:lumMod val="50000"/>
              <a:lumOff val="50000"/>
            </a:schemeClr>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11928</TotalTime>
  <Words>3980</Words>
  <Application>Microsoft Office PowerPoint</Application>
  <PresentationFormat>画面に合わせる (4:3)</PresentationFormat>
  <Paragraphs>666</Paragraphs>
  <Slides>51</Slides>
  <Notes>2</Notes>
  <HiddenSlides>0</HiddenSlides>
  <MMClips>5</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51</vt:i4>
      </vt:variant>
    </vt:vector>
  </HeadingPairs>
  <TitlesOfParts>
    <vt:vector size="57" baseType="lpstr">
      <vt:lpstr>ＭＳ Ｐゴシック</vt:lpstr>
      <vt:lpstr>メイリオ</vt:lpstr>
      <vt:lpstr>Arial</vt:lpstr>
      <vt:lpstr>Calibri</vt:lpstr>
      <vt:lpstr>Segoe UI</vt:lpstr>
      <vt:lpstr>Office テーマ</vt:lpstr>
      <vt:lpstr>PowerPoint プレゼンテーション</vt:lpstr>
      <vt:lpstr>前半 　　〜2015/12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後半 　　〜2016/02</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茂木 由紀子</dc:creator>
  <cp:lastModifiedBy>有泉 雅彦</cp:lastModifiedBy>
  <cp:revision>690</cp:revision>
  <dcterms:created xsi:type="dcterms:W3CDTF">2015-08-21T06:44:52Z</dcterms:created>
  <dcterms:modified xsi:type="dcterms:W3CDTF">2016-04-21T03:16:55Z</dcterms:modified>
</cp:coreProperties>
</file>